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tags/tag4.xml" ContentType="application/vnd.openxmlformats-officedocument.presentationml.tags+xml"/>
  <Override PartName="/ppt/diagrams/colors11.xml" ContentType="application/vnd.openxmlformats-officedocument.drawingml.diagramColors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colors8.xml" ContentType="application/vnd.openxmlformats-officedocument.drawingml.diagramColors+xml"/>
  <Override PartName="/ppt/notesSlides/notesSlide30.xml" ContentType="application/vnd.openxmlformats-officedocument.presentationml.notes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diagrams/drawing7.xml" ContentType="application/vnd.ms-office.drawingml.diagramDrawing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drawing10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diagrams/drawing3.xml" ContentType="application/vnd.ms-office.drawingml.diagramDrawing+xml"/>
  <Default Extension="png" ContentType="image/png"/>
  <Override PartName="/ppt/diagrams/colors12.xml" ContentType="application/vnd.openxmlformats-officedocument.drawingml.diagramColors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tags/tag5.xml" ContentType="application/vnd.openxmlformats-officedocument.presentationml.tags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tags/tag1.xml" ContentType="application/vnd.openxmlformats-officedocument.presentationml.tags+xml"/>
  <Override PartName="/ppt/diagrams/layout6.xml" ContentType="application/vnd.openxmlformats-officedocument.drawingml.diagramLayout+xml"/>
  <Override PartName="/ppt/notesSlides/notesSlide24.xml" ContentType="application/vnd.openxmlformats-officedocument.presentationml.notesSlide+xml"/>
  <Override PartName="/ppt/diagrams/data10.xml" ContentType="application/vnd.openxmlformats-officedocument.drawingml.diagramData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diagrams/data7.xml" ContentType="application/vnd.openxmlformats-officedocument.drawingml.diagramData+xml"/>
  <Override PartName="/ppt/notesSlides/notesSlide13.xml" ContentType="application/vnd.openxmlformats-officedocument.presentationml.notesSlide+xml"/>
  <Override PartName="/ppt/diagrams/colors9.xml" ContentType="application/vnd.openxmlformats-officedocument.drawingml.diagramColors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diagrams/layout2.xml" ContentType="application/vnd.openxmlformats-officedocument.drawingml.diagramLayout+xml"/>
  <Default Extension="gif" ContentType="image/gif"/>
  <Override PartName="/ppt/notesSlides/notesSlide8.xml" ContentType="application/vnd.openxmlformats-officedocument.presentationml.notesSlide+xml"/>
  <Override PartName="/ppt/diagrams/drawing8.xml" ContentType="application/vnd.ms-office.drawingml.diagramDrawing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tags/tag2.xml" ContentType="application/vnd.openxmlformats-officedocument.presentationml.tags+xml"/>
  <Default Extension="wmf" ContentType="image/x-wmf"/>
  <Override PartName="/ppt/notesSlides/notesSlide18.xml" ContentType="application/vnd.openxmlformats-officedocument.presentationml.notesSlide+xml"/>
  <Override PartName="/ppt/diagrams/data11.xml" ContentType="application/vnd.openxmlformats-officedocument.drawingml.diagramData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rawing9.xml" ContentType="application/vnd.ms-office.drawingml.diagramDrawing+xml"/>
  <Override PartName="/ppt/diagrams/colors6.xml" ContentType="application/vnd.openxmlformats-officedocument.drawingml.diagramColors+xml"/>
  <Override PartName="/ppt/notesSlides/notesSlide10.xml" ContentType="application/vnd.openxmlformats-officedocument.presentationml.notesSlide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diagrams/drawing5.xml" ContentType="application/vnd.ms-office.drawingml.diagramDrawing+xml"/>
  <Override PartName="/ppt/diagrams/layout11.xml" ContentType="application/vnd.openxmlformats-officedocument.drawingml.diagram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notesSlides/notesSlide19.xml" ContentType="application/vnd.openxmlformats-officedocument.presentationml.notesSlide+xml"/>
  <Override PartName="/ppt/diagrams/colors10.xml" ContentType="application/vnd.openxmlformats-officedocument.drawingml.diagramColors+xml"/>
  <Override PartName="/ppt/slides/slide24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tags/tag3.xml" ContentType="application/vnd.openxmlformats-officedocument.presentationml.tags+xml"/>
  <Override PartName="/ppt/diagrams/layout8.xml" ContentType="application/vnd.openxmlformats-officedocument.drawingml.diagramLayout+xml"/>
  <Override PartName="/ppt/notesSlides/notesSlide37.xml" ContentType="application/vnd.openxmlformats-officedocument.presentationml.notesSlide+xml"/>
  <Override PartName="/ppt/diagrams/data12.xml" ContentType="application/vnd.openxmlformats-officedocument.drawingml.diagramData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diagrams/data9.xml" ContentType="application/vnd.openxmlformats-officedocument.drawingml.diagramData+xml"/>
  <Override PartName="/ppt/notesSlides/notesSlide44.xml" ContentType="application/vnd.openxmlformats-officedocument.presentationml.notes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diagrams/data5.xml" ContentType="application/vnd.openxmlformats-officedocument.drawingml.diagramData+xml"/>
  <Override PartName="/ppt/notesSlides/notesSlide11.xml" ContentType="application/vnd.openxmlformats-officedocument.presentationml.notesSlide+xml"/>
  <Override PartName="/ppt/diagrams/colors7.xml" ContentType="application/vnd.openxmlformats-officedocument.drawingml.diagramColors+xml"/>
  <Override PartName="/ppt/notesSlides/notesSlide40.xml" ContentType="application/vnd.openxmlformats-officedocument.presentationml.notesSlide+xml"/>
  <Override PartName="/ppt/diagrams/quickStyle12.xml" ContentType="application/vnd.openxmlformats-officedocument.drawingml.diagramStyle+xml"/>
  <Override PartName="/ppt/notesSlides/notesSlide6.xml" ContentType="application/vnd.openxmlformats-officedocument.presentationml.notesSlide+xml"/>
  <Override PartName="/ppt/diagrams/drawing6.xml" ContentType="application/vnd.ms-office.drawingml.diagramDrawin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tl="1" saveSubsetFonts="1">
  <p:sldMasterIdLst>
    <p:sldMasterId id="2147483648" r:id="rId1"/>
  </p:sldMasterIdLst>
  <p:notesMasterIdLst>
    <p:notesMasterId r:id="rId49"/>
  </p:notesMasterIdLst>
  <p:sldIdLst>
    <p:sldId id="261" r:id="rId2"/>
    <p:sldId id="334" r:id="rId3"/>
    <p:sldId id="291" r:id="rId4"/>
    <p:sldId id="285" r:id="rId5"/>
    <p:sldId id="344" r:id="rId6"/>
    <p:sldId id="289" r:id="rId7"/>
    <p:sldId id="286" r:id="rId8"/>
    <p:sldId id="336" r:id="rId9"/>
    <p:sldId id="338" r:id="rId10"/>
    <p:sldId id="345" r:id="rId11"/>
    <p:sldId id="287" r:id="rId12"/>
    <p:sldId id="339" r:id="rId13"/>
    <p:sldId id="290" r:id="rId14"/>
    <p:sldId id="292" r:id="rId15"/>
    <p:sldId id="320" r:id="rId16"/>
    <p:sldId id="321" r:id="rId17"/>
    <p:sldId id="340" r:id="rId18"/>
    <p:sldId id="294" r:id="rId19"/>
    <p:sldId id="316" r:id="rId20"/>
    <p:sldId id="317" r:id="rId21"/>
    <p:sldId id="346" r:id="rId22"/>
    <p:sldId id="347" r:id="rId23"/>
    <p:sldId id="314" r:id="rId24"/>
    <p:sldId id="324" r:id="rId25"/>
    <p:sldId id="323" r:id="rId26"/>
    <p:sldId id="327" r:id="rId27"/>
    <p:sldId id="341" r:id="rId28"/>
    <p:sldId id="305" r:id="rId29"/>
    <p:sldId id="308" r:id="rId30"/>
    <p:sldId id="309" r:id="rId31"/>
    <p:sldId id="306" r:id="rId32"/>
    <p:sldId id="333" r:id="rId33"/>
    <p:sldId id="322" r:id="rId34"/>
    <p:sldId id="328" r:id="rId35"/>
    <p:sldId id="348" r:id="rId36"/>
    <p:sldId id="350" r:id="rId37"/>
    <p:sldId id="342" r:id="rId38"/>
    <p:sldId id="310" r:id="rId39"/>
    <p:sldId id="313" r:id="rId40"/>
    <p:sldId id="329" r:id="rId41"/>
    <p:sldId id="331" r:id="rId42"/>
    <p:sldId id="332" r:id="rId43"/>
    <p:sldId id="343" r:id="rId44"/>
    <p:sldId id="330" r:id="rId45"/>
    <p:sldId id="277" r:id="rId46"/>
    <p:sldId id="270" r:id="rId47"/>
    <p:sldId id="349" r:id="rId4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8482" autoAdjust="0"/>
    <p:restoredTop sz="93801" autoAdjust="0"/>
  </p:normalViewPr>
  <p:slideViewPr>
    <p:cSldViewPr>
      <p:cViewPr>
        <p:scale>
          <a:sx n="120" d="100"/>
          <a:sy n="120" d="100"/>
        </p:scale>
        <p:origin x="-78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49D7B38-C1A5-49A2-88CD-5A5A2E280A23}" type="doc">
      <dgm:prSet loTypeId="urn:microsoft.com/office/officeart/2005/8/layout/vList5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pPr rtl="1"/>
          <a:endParaRPr lang="he-IL"/>
        </a:p>
      </dgm:t>
    </dgm:pt>
    <dgm:pt modelId="{46E50A5F-BD0F-43EB-8F1B-FA07D28FB8BC}">
      <dgm:prSet phldrT="[Text]"/>
      <dgm:spPr/>
      <dgm:t>
        <a:bodyPr/>
        <a:lstStyle/>
        <a:p>
          <a:pPr rtl="0"/>
          <a:r>
            <a:rPr lang="en-US" smtClean="0"/>
            <a:t>Intro to Computed Tomography</a:t>
          </a:r>
          <a:endParaRPr lang="he-IL"/>
        </a:p>
      </dgm:t>
    </dgm:pt>
    <dgm:pt modelId="{0F3DF3D2-829B-4CC4-AA81-DB60B16905EE}" type="parTrans" cxnId="{DE2095EC-57BD-4B7F-97A3-7F4BEBDE0E95}">
      <dgm:prSet/>
      <dgm:spPr/>
      <dgm:t>
        <a:bodyPr/>
        <a:lstStyle/>
        <a:p>
          <a:pPr rtl="1"/>
          <a:endParaRPr lang="he-IL"/>
        </a:p>
      </dgm:t>
    </dgm:pt>
    <dgm:pt modelId="{0F884803-AD0C-46D7-9CBD-C26AE15F421F}" type="sibTrans" cxnId="{DE2095EC-57BD-4B7F-97A3-7F4BEBDE0E95}">
      <dgm:prSet/>
      <dgm:spPr/>
      <dgm:t>
        <a:bodyPr/>
        <a:lstStyle/>
        <a:p>
          <a:pPr rtl="1"/>
          <a:endParaRPr lang="he-IL"/>
        </a:p>
      </dgm:t>
    </dgm:pt>
    <dgm:pt modelId="{573DF6C9-414D-4BB6-8675-42B1CBDE1CB0}">
      <dgm:prSet phldrT="[Text]"/>
      <dgm:spPr/>
      <dgm:t>
        <a:bodyPr/>
        <a:lstStyle/>
        <a:p>
          <a:pPr rtl="0"/>
          <a:r>
            <a:rPr lang="en-US" smtClean="0"/>
            <a:t>Adaptive FBP</a:t>
          </a:r>
          <a:endParaRPr lang="he-IL"/>
        </a:p>
      </dgm:t>
    </dgm:pt>
    <dgm:pt modelId="{FEAC791E-0CBA-4EB4-AB68-CF622EF70852}" type="parTrans" cxnId="{7887F4ED-7992-45BB-A613-1F7D429C6ABC}">
      <dgm:prSet/>
      <dgm:spPr/>
      <dgm:t>
        <a:bodyPr/>
        <a:lstStyle/>
        <a:p>
          <a:pPr rtl="1"/>
          <a:endParaRPr lang="he-IL"/>
        </a:p>
      </dgm:t>
    </dgm:pt>
    <dgm:pt modelId="{43B8B8C8-B384-40C0-B7D5-840077809B2F}" type="sibTrans" cxnId="{7887F4ED-7992-45BB-A613-1F7D429C6ABC}">
      <dgm:prSet/>
      <dgm:spPr/>
      <dgm:t>
        <a:bodyPr/>
        <a:lstStyle/>
        <a:p>
          <a:pPr rtl="1"/>
          <a:endParaRPr lang="he-IL"/>
        </a:p>
      </dgm:t>
    </dgm:pt>
    <dgm:pt modelId="{8A06C16D-7A8D-44C5-BBB4-F7BC48693806}">
      <dgm:prSet phldrT="[Text]"/>
      <dgm:spPr/>
      <dgm:t>
        <a:bodyPr/>
        <a:lstStyle/>
        <a:p>
          <a:pPr rtl="0"/>
          <a:r>
            <a:rPr lang="en-US" smtClean="0"/>
            <a:t>Framework of adaptive reconstruction</a:t>
          </a:r>
          <a:endParaRPr lang="he-IL"/>
        </a:p>
      </dgm:t>
    </dgm:pt>
    <dgm:pt modelId="{74BFE647-A2F4-4DAB-8B89-B2E60EA6796A}" type="sibTrans" cxnId="{32734373-BCDA-48F3-B754-3624FFD5A5EF}">
      <dgm:prSet/>
      <dgm:spPr/>
      <dgm:t>
        <a:bodyPr/>
        <a:lstStyle/>
        <a:p>
          <a:pPr rtl="1"/>
          <a:endParaRPr lang="he-IL"/>
        </a:p>
      </dgm:t>
    </dgm:pt>
    <dgm:pt modelId="{01DE707B-EBBB-4590-9C4A-66FC6543C912}" type="parTrans" cxnId="{32734373-BCDA-48F3-B754-3624FFD5A5EF}">
      <dgm:prSet/>
      <dgm:spPr/>
      <dgm:t>
        <a:bodyPr/>
        <a:lstStyle/>
        <a:p>
          <a:pPr rtl="1"/>
          <a:endParaRPr lang="he-IL"/>
        </a:p>
      </dgm:t>
    </dgm:pt>
    <dgm:pt modelId="{78E3ED5E-7FC4-4082-91D1-17DDEDAF07EF}">
      <dgm:prSet phldrT="[Text]"/>
      <dgm:spPr/>
      <dgm:t>
        <a:bodyPr/>
        <a:lstStyle/>
        <a:p>
          <a:pPr rtl="0"/>
          <a:r>
            <a:rPr lang="en-US" smtClean="0"/>
            <a:t>General scheme of supervised learning </a:t>
          </a:r>
          <a:endParaRPr lang="he-IL"/>
        </a:p>
      </dgm:t>
    </dgm:pt>
    <dgm:pt modelId="{F0BE258C-02F3-4517-8B35-336FD5EADE1F}" type="sibTrans" cxnId="{2660F3D0-74DB-4D95-8FC7-A2E02344475C}">
      <dgm:prSet/>
      <dgm:spPr/>
      <dgm:t>
        <a:bodyPr/>
        <a:lstStyle/>
        <a:p>
          <a:pPr rtl="1"/>
          <a:endParaRPr lang="he-IL"/>
        </a:p>
      </dgm:t>
    </dgm:pt>
    <dgm:pt modelId="{64613796-3C05-469B-85E0-1684A14B7651}" type="parTrans" cxnId="{2660F3D0-74DB-4D95-8FC7-A2E02344475C}">
      <dgm:prSet/>
      <dgm:spPr/>
      <dgm:t>
        <a:bodyPr/>
        <a:lstStyle/>
        <a:p>
          <a:pPr rtl="1"/>
          <a:endParaRPr lang="he-IL"/>
        </a:p>
      </dgm:t>
    </dgm:pt>
    <dgm:pt modelId="{71802D94-0BF0-4EA6-A7AF-EE2BBE529D10}">
      <dgm:prSet phldrT="[Text]"/>
      <dgm:spPr/>
      <dgm:t>
        <a:bodyPr/>
        <a:lstStyle/>
        <a:p>
          <a:pPr rtl="0"/>
          <a:r>
            <a:rPr lang="en-US" smtClean="0"/>
            <a:t>Learned FBP filter for local reconstruction</a:t>
          </a:r>
          <a:endParaRPr lang="he-IL"/>
        </a:p>
      </dgm:t>
    </dgm:pt>
    <dgm:pt modelId="{833AD4AA-3BB0-4C98-B09C-4B0C42D0CF31}" type="parTrans" cxnId="{D968BDBE-E900-4CF0-827B-ECD1E24BC0B0}">
      <dgm:prSet/>
      <dgm:spPr/>
      <dgm:t>
        <a:bodyPr/>
        <a:lstStyle/>
        <a:p>
          <a:pPr rtl="1"/>
          <a:endParaRPr lang="he-IL"/>
        </a:p>
      </dgm:t>
    </dgm:pt>
    <dgm:pt modelId="{6BB1E3D7-6C92-4566-9304-1E6BEE7766C3}" type="sibTrans" cxnId="{D968BDBE-E900-4CF0-827B-ECD1E24BC0B0}">
      <dgm:prSet/>
      <dgm:spPr/>
      <dgm:t>
        <a:bodyPr/>
        <a:lstStyle/>
        <a:p>
          <a:pPr rtl="1"/>
          <a:endParaRPr lang="he-IL"/>
        </a:p>
      </dgm:t>
    </dgm:pt>
    <dgm:pt modelId="{D20A53F4-53A6-4F0F-B9CE-CDCF66E6FFB2}">
      <dgm:prSet phldrT="[Text]"/>
      <dgm:spPr/>
      <dgm:t>
        <a:bodyPr/>
        <a:lstStyle/>
        <a:p>
          <a:pPr rtl="0"/>
          <a:r>
            <a:rPr lang="en-US" err="1" smtClean="0"/>
            <a:t>Sparsity</a:t>
          </a:r>
          <a:r>
            <a:rPr lang="en-US" smtClean="0"/>
            <a:t>-based </a:t>
          </a:r>
          <a:r>
            <a:rPr lang="en-US" err="1" smtClean="0"/>
            <a:t>sinogram</a:t>
          </a:r>
          <a:r>
            <a:rPr lang="en-US" smtClean="0"/>
            <a:t> restoration</a:t>
          </a:r>
          <a:endParaRPr lang="he-IL"/>
        </a:p>
      </dgm:t>
    </dgm:pt>
    <dgm:pt modelId="{DB83CE2E-96B8-4FAB-AFB4-26FFCE6BD7BE}" type="parTrans" cxnId="{FD8AB58F-C924-4168-B393-90ADD202B578}">
      <dgm:prSet/>
      <dgm:spPr/>
      <dgm:t>
        <a:bodyPr/>
        <a:lstStyle/>
        <a:p>
          <a:pPr rtl="1"/>
          <a:endParaRPr lang="he-IL"/>
        </a:p>
      </dgm:t>
    </dgm:pt>
    <dgm:pt modelId="{8BFBB97E-7654-4DF1-8B84-5F88413DE9E5}" type="sibTrans" cxnId="{FD8AB58F-C924-4168-B393-90ADD202B578}">
      <dgm:prSet/>
      <dgm:spPr/>
      <dgm:t>
        <a:bodyPr/>
        <a:lstStyle/>
        <a:p>
          <a:pPr rtl="1"/>
          <a:endParaRPr lang="he-IL"/>
        </a:p>
      </dgm:t>
    </dgm:pt>
    <dgm:pt modelId="{386B0FC9-3C6A-41E7-A31C-0D7E726637E3}">
      <dgm:prSet phldrT="[Text]"/>
      <dgm:spPr/>
      <dgm:t>
        <a:bodyPr/>
        <a:lstStyle/>
        <a:p>
          <a:pPr rtl="0"/>
          <a:r>
            <a:rPr lang="en-US" smtClean="0"/>
            <a:t>Learned shrinkage in a transform domain</a:t>
          </a:r>
          <a:endParaRPr lang="he-IL"/>
        </a:p>
      </dgm:t>
    </dgm:pt>
    <dgm:pt modelId="{97074DD4-5CD5-4B0A-A8A0-932E2107A62F}" type="parTrans" cxnId="{2AF1DE36-5148-40E5-817B-FBAD80BE19DF}">
      <dgm:prSet/>
      <dgm:spPr/>
      <dgm:t>
        <a:bodyPr/>
        <a:lstStyle/>
        <a:p>
          <a:pPr rtl="1"/>
          <a:endParaRPr lang="he-IL"/>
        </a:p>
      </dgm:t>
    </dgm:pt>
    <dgm:pt modelId="{64F0D0B2-2D4F-4514-ACA6-5B0850C7F93F}" type="sibTrans" cxnId="{2AF1DE36-5148-40E5-817B-FBAD80BE19DF}">
      <dgm:prSet/>
      <dgm:spPr/>
      <dgm:t>
        <a:bodyPr/>
        <a:lstStyle/>
        <a:p>
          <a:pPr rtl="1"/>
          <a:endParaRPr lang="he-IL"/>
        </a:p>
      </dgm:t>
    </dgm:pt>
    <dgm:pt modelId="{2CBDC276-A6A7-4577-88EF-B9665EF3E295}">
      <dgm:prSet phldrT="[Text]"/>
      <dgm:spPr/>
      <dgm:t>
        <a:bodyPr/>
        <a:lstStyle/>
        <a:p>
          <a:pPr rtl="0"/>
          <a:r>
            <a:rPr lang="en-US" smtClean="0"/>
            <a:t>Performance boosting of existing algorithms</a:t>
          </a:r>
          <a:endParaRPr lang="he-IL"/>
        </a:p>
      </dgm:t>
    </dgm:pt>
    <dgm:pt modelId="{4CF477B8-0754-4F51-BA1D-1F8759D4B2AC}" type="parTrans" cxnId="{B7D204B8-736E-481E-9E9B-728B22A26AB8}">
      <dgm:prSet/>
      <dgm:spPr/>
      <dgm:t>
        <a:bodyPr/>
        <a:lstStyle/>
        <a:p>
          <a:pPr rtl="1"/>
          <a:endParaRPr lang="he-IL"/>
        </a:p>
      </dgm:t>
    </dgm:pt>
    <dgm:pt modelId="{584364EE-EE5A-4926-B9CB-9EE5E785A2A8}" type="sibTrans" cxnId="{B7D204B8-736E-481E-9E9B-728B22A26AB8}">
      <dgm:prSet/>
      <dgm:spPr/>
      <dgm:t>
        <a:bodyPr/>
        <a:lstStyle/>
        <a:p>
          <a:pPr rtl="1"/>
          <a:endParaRPr lang="he-IL"/>
        </a:p>
      </dgm:t>
    </dgm:pt>
    <dgm:pt modelId="{6289E42A-3AED-4642-B46E-D8FB22D55A17}">
      <dgm:prSet phldrT="[Text]"/>
      <dgm:spPr/>
      <dgm:t>
        <a:bodyPr/>
        <a:lstStyle/>
        <a:p>
          <a:pPr rtl="0"/>
          <a:r>
            <a:rPr lang="en-US" smtClean="0"/>
            <a:t>Local fusion of multiple versions of the algorithm output</a:t>
          </a:r>
          <a:endParaRPr lang="he-IL"/>
        </a:p>
      </dgm:t>
    </dgm:pt>
    <dgm:pt modelId="{5C10F6E2-C038-451F-8DB8-730A15DCBA2C}" type="parTrans" cxnId="{C545FFBC-6BE0-46F1-BB56-356B40211B20}">
      <dgm:prSet/>
      <dgm:spPr/>
      <dgm:t>
        <a:bodyPr/>
        <a:lstStyle/>
        <a:p>
          <a:pPr rtl="1"/>
          <a:endParaRPr lang="he-IL"/>
        </a:p>
      </dgm:t>
    </dgm:pt>
    <dgm:pt modelId="{CE7C8053-9FB1-48F6-84E6-19CEFD7EA842}" type="sibTrans" cxnId="{C545FFBC-6BE0-46F1-BB56-356B40211B20}">
      <dgm:prSet/>
      <dgm:spPr/>
      <dgm:t>
        <a:bodyPr/>
        <a:lstStyle/>
        <a:p>
          <a:pPr rtl="1"/>
          <a:endParaRPr lang="he-IL"/>
        </a:p>
      </dgm:t>
    </dgm:pt>
    <dgm:pt modelId="{1396EC11-E364-4FBD-8C9A-99066E57C1F7}">
      <dgm:prSet phldrT="[Text]"/>
      <dgm:spPr/>
      <dgm:t>
        <a:bodyPr/>
        <a:lstStyle/>
        <a:p>
          <a:pPr rtl="0"/>
          <a:r>
            <a:rPr lang="en-US" smtClean="0"/>
            <a:t>Adaptation of the method to low-dose CT reconstruction</a:t>
          </a:r>
          <a:endParaRPr lang="he-IL"/>
        </a:p>
      </dgm:t>
    </dgm:pt>
    <dgm:pt modelId="{53C38FEF-7B44-4354-9151-D701D3512EF8}" type="parTrans" cxnId="{97879C72-2E6C-412E-9674-DFBBE2011512}">
      <dgm:prSet/>
      <dgm:spPr/>
      <dgm:t>
        <a:bodyPr/>
        <a:lstStyle/>
        <a:p>
          <a:pPr rtl="1"/>
          <a:endParaRPr lang="he-IL"/>
        </a:p>
      </dgm:t>
    </dgm:pt>
    <dgm:pt modelId="{643B3C55-AA08-4050-93EC-774ACD0744B8}" type="sibTrans" cxnId="{97879C72-2E6C-412E-9674-DFBBE2011512}">
      <dgm:prSet/>
      <dgm:spPr/>
      <dgm:t>
        <a:bodyPr/>
        <a:lstStyle/>
        <a:p>
          <a:pPr rtl="1"/>
          <a:endParaRPr lang="he-IL"/>
        </a:p>
      </dgm:t>
    </dgm:pt>
    <dgm:pt modelId="{78A91588-32C2-444A-86AD-538341D21434}">
      <dgm:prSet phldrT="[Text]"/>
      <dgm:spPr/>
      <dgm:t>
        <a:bodyPr/>
        <a:lstStyle/>
        <a:p>
          <a:pPr rtl="0"/>
          <a:r>
            <a:rPr lang="en-US" smtClean="0"/>
            <a:t>Adaptation of K-SVD to low-dose CT reconstruction</a:t>
          </a:r>
          <a:endParaRPr lang="he-IL"/>
        </a:p>
      </dgm:t>
    </dgm:pt>
    <dgm:pt modelId="{362C7239-41CD-46A4-A919-F06ADCD1BE92}" type="parTrans" cxnId="{A97557CD-306E-424B-9B02-D1E37506BF7B}">
      <dgm:prSet/>
      <dgm:spPr/>
      <dgm:t>
        <a:bodyPr/>
        <a:lstStyle/>
        <a:p>
          <a:pPr rtl="1"/>
          <a:endParaRPr lang="he-IL"/>
        </a:p>
      </dgm:t>
    </dgm:pt>
    <dgm:pt modelId="{1AE5E7D6-69BF-48BF-9C0F-0A1930FD5A3A}" type="sibTrans" cxnId="{A97557CD-306E-424B-9B02-D1E37506BF7B}">
      <dgm:prSet/>
      <dgm:spPr/>
      <dgm:t>
        <a:bodyPr/>
        <a:lstStyle/>
        <a:p>
          <a:pPr rtl="1"/>
          <a:endParaRPr lang="he-IL"/>
        </a:p>
      </dgm:t>
    </dgm:pt>
    <dgm:pt modelId="{0D829F07-CEF1-434A-987E-6685415613F8}">
      <dgm:prSet phldrT="[Text]"/>
      <dgm:spPr/>
      <dgm:t>
        <a:bodyPr/>
        <a:lstStyle/>
        <a:p>
          <a:pPr rtl="0"/>
          <a:r>
            <a:rPr lang="en-US" smtClean="0"/>
            <a:t>Scan model, Noise, Local reconstruction</a:t>
          </a:r>
          <a:endParaRPr lang="he-IL"/>
        </a:p>
      </dgm:t>
    </dgm:pt>
    <dgm:pt modelId="{399F692E-27CF-43DE-A16B-31A1A17C4AD7}" type="parTrans" cxnId="{C3CFB422-494C-4C2A-878A-7018B0D20777}">
      <dgm:prSet/>
      <dgm:spPr/>
      <dgm:t>
        <a:bodyPr/>
        <a:lstStyle/>
        <a:p>
          <a:pPr rtl="1"/>
          <a:endParaRPr lang="he-IL"/>
        </a:p>
      </dgm:t>
    </dgm:pt>
    <dgm:pt modelId="{9C3ACAA2-ADAE-417D-B0D2-71BA9890A9D8}" type="sibTrans" cxnId="{C3CFB422-494C-4C2A-878A-7018B0D20777}">
      <dgm:prSet/>
      <dgm:spPr/>
      <dgm:t>
        <a:bodyPr/>
        <a:lstStyle/>
        <a:p>
          <a:pPr rtl="1"/>
          <a:endParaRPr lang="he-IL"/>
        </a:p>
      </dgm:t>
    </dgm:pt>
    <dgm:pt modelId="{3BA0505C-F01A-49A8-97FF-F1FFEBA91211}" type="pres">
      <dgm:prSet presAssocID="{C49D7B38-C1A5-49A2-88CD-5A5A2E280A2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499C577-EA88-4342-911D-53A704B35479}" type="pres">
      <dgm:prSet presAssocID="{46E50A5F-BD0F-43EB-8F1B-FA07D28FB8BC}" presName="linNode" presStyleCnt="0"/>
      <dgm:spPr/>
    </dgm:pt>
    <dgm:pt modelId="{59458969-1CA1-4A2B-B6DE-F85B278D1A9D}" type="pres">
      <dgm:prSet presAssocID="{46E50A5F-BD0F-43EB-8F1B-FA07D28FB8BC}" presName="parentText" presStyleLbl="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5A9FC63D-8140-4FF6-B946-6FB6C49BFA9E}" type="pres">
      <dgm:prSet presAssocID="{46E50A5F-BD0F-43EB-8F1B-FA07D28FB8BC}" presName="descendantText" presStyleLbl="alignAccFollowNode1" presStyleIdx="0" presStyleCnt="6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71C37B0D-23AB-4387-8046-BD2BB15F8919}" type="pres">
      <dgm:prSet presAssocID="{0F884803-AD0C-46D7-9CBD-C26AE15F421F}" presName="sp" presStyleCnt="0"/>
      <dgm:spPr/>
    </dgm:pt>
    <dgm:pt modelId="{86336281-313D-46A3-BE3C-82D8648092D3}" type="pres">
      <dgm:prSet presAssocID="{8A06C16D-7A8D-44C5-BBB4-F7BC48693806}" presName="linNode" presStyleCnt="0"/>
      <dgm:spPr/>
    </dgm:pt>
    <dgm:pt modelId="{166688F6-C81F-4168-8E41-D1780FF27BE8}" type="pres">
      <dgm:prSet presAssocID="{8A06C16D-7A8D-44C5-BBB4-F7BC48693806}" presName="parentText" presStyleLbl="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20F4537A-EBA8-4C03-8C84-B15E052F5EA9}" type="pres">
      <dgm:prSet presAssocID="{8A06C16D-7A8D-44C5-BBB4-F7BC48693806}" presName="descendantText" presStyleLbl="alignAccFollowNode1" presStyleIdx="1" presStyleCnt="6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C6EE51C1-F693-4DAA-BFE8-12113B483A4C}" type="pres">
      <dgm:prSet presAssocID="{74BFE647-A2F4-4DAB-8B89-B2E60EA6796A}" presName="sp" presStyleCnt="0"/>
      <dgm:spPr/>
    </dgm:pt>
    <dgm:pt modelId="{6C401BED-50C0-4E6F-A96C-85F872BA94E5}" type="pres">
      <dgm:prSet presAssocID="{573DF6C9-414D-4BB6-8675-42B1CBDE1CB0}" presName="linNode" presStyleCnt="0"/>
      <dgm:spPr/>
    </dgm:pt>
    <dgm:pt modelId="{451C1962-5FD8-4FCD-AAE6-3FCB83BE6C3A}" type="pres">
      <dgm:prSet presAssocID="{573DF6C9-414D-4BB6-8675-42B1CBDE1CB0}" presName="parentText" presStyleLbl="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B85E5F-8F72-48C8-862F-B2492FBA1AE3}" type="pres">
      <dgm:prSet presAssocID="{573DF6C9-414D-4BB6-8675-42B1CBDE1CB0}" presName="descendantText" presStyleLbl="alignAccFollowNode1" presStyleIdx="2" presStyleCnt="6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90F467AC-7707-47E5-B682-5F8640032355}" type="pres">
      <dgm:prSet presAssocID="{43B8B8C8-B384-40C0-B7D5-840077809B2F}" presName="sp" presStyleCnt="0"/>
      <dgm:spPr/>
    </dgm:pt>
    <dgm:pt modelId="{5300F81A-581F-4318-990B-68D0769B96BF}" type="pres">
      <dgm:prSet presAssocID="{D20A53F4-53A6-4F0F-B9CE-CDCF66E6FFB2}" presName="linNode" presStyleCnt="0"/>
      <dgm:spPr/>
    </dgm:pt>
    <dgm:pt modelId="{B563CE55-D95E-4AB4-96E9-129C7AC492F9}" type="pres">
      <dgm:prSet presAssocID="{D20A53F4-53A6-4F0F-B9CE-CDCF66E6FFB2}" presName="parentText" presStyleLbl="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8C65F4EA-D97B-4B70-9FE5-E4D9AF0EF265}" type="pres">
      <dgm:prSet presAssocID="{D20A53F4-53A6-4F0F-B9CE-CDCF66E6FFB2}" presName="descendantText" presStyleLbl="alignAccFollow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B26461-7306-4684-BEE8-B30589A823D5}" type="pres">
      <dgm:prSet presAssocID="{8BFBB97E-7654-4DF1-8B84-5F88413DE9E5}" presName="sp" presStyleCnt="0"/>
      <dgm:spPr/>
    </dgm:pt>
    <dgm:pt modelId="{75481D6F-5FE0-4973-8104-40CBDF18239D}" type="pres">
      <dgm:prSet presAssocID="{386B0FC9-3C6A-41E7-A31C-0D7E726637E3}" presName="linNode" presStyleCnt="0"/>
      <dgm:spPr/>
    </dgm:pt>
    <dgm:pt modelId="{2C562A02-859D-46DD-AF1D-D6E885A50FFA}" type="pres">
      <dgm:prSet presAssocID="{386B0FC9-3C6A-41E7-A31C-0D7E726637E3}" presName="parentText" presStyleLbl="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DB92752E-F3B1-4995-8254-EF059A96390B}" type="pres">
      <dgm:prSet presAssocID="{386B0FC9-3C6A-41E7-A31C-0D7E726637E3}" presName="descendantText" presStyleLbl="alignAccFollow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C69AB3-E03E-4623-A0FA-AA2693D94E8E}" type="pres">
      <dgm:prSet presAssocID="{64F0D0B2-2D4F-4514-ACA6-5B0850C7F93F}" presName="sp" presStyleCnt="0"/>
      <dgm:spPr/>
    </dgm:pt>
    <dgm:pt modelId="{A9CD8EB4-ED15-4745-A9DB-48E49469520B}" type="pres">
      <dgm:prSet presAssocID="{2CBDC276-A6A7-4577-88EF-B9665EF3E295}" presName="linNode" presStyleCnt="0"/>
      <dgm:spPr/>
    </dgm:pt>
    <dgm:pt modelId="{C57A543B-8A3E-4C74-8C8F-71FF0B9DAB44}" type="pres">
      <dgm:prSet presAssocID="{2CBDC276-A6A7-4577-88EF-B9665EF3E295}" presName="parentText" presStyleLbl="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3DC182CE-412C-4F90-9C26-F31E9C6680DA}" type="pres">
      <dgm:prSet presAssocID="{2CBDC276-A6A7-4577-88EF-B9665EF3E295}" presName="descendantText" presStyleLbl="alignAccFollow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7879C72-2E6C-412E-9674-DFBBE2011512}" srcId="{386B0FC9-3C6A-41E7-A31C-0D7E726637E3}" destId="{1396EC11-E364-4FBD-8C9A-99066E57C1F7}" srcOrd="0" destOrd="0" parTransId="{53C38FEF-7B44-4354-9151-D701D3512EF8}" sibTransId="{643B3C55-AA08-4050-93EC-774ACD0744B8}"/>
    <dgm:cxn modelId="{C84F9031-4268-4781-BF03-0BAC55D3BFE7}" type="presOf" srcId="{0D829F07-CEF1-434A-987E-6685415613F8}" destId="{5A9FC63D-8140-4FF6-B946-6FB6C49BFA9E}" srcOrd="0" destOrd="0" presId="urn:microsoft.com/office/officeart/2005/8/layout/vList5"/>
    <dgm:cxn modelId="{D968BDBE-E900-4CF0-827B-ECD1E24BC0B0}" srcId="{573DF6C9-414D-4BB6-8675-42B1CBDE1CB0}" destId="{71802D94-0BF0-4EA6-A7AF-EE2BBE529D10}" srcOrd="0" destOrd="0" parTransId="{833AD4AA-3BB0-4C98-B09C-4B0C42D0CF31}" sibTransId="{6BB1E3D7-6C92-4566-9304-1E6BEE7766C3}"/>
    <dgm:cxn modelId="{B7D204B8-736E-481E-9E9B-728B22A26AB8}" srcId="{C49D7B38-C1A5-49A2-88CD-5A5A2E280A23}" destId="{2CBDC276-A6A7-4577-88EF-B9665EF3E295}" srcOrd="5" destOrd="0" parTransId="{4CF477B8-0754-4F51-BA1D-1F8759D4B2AC}" sibTransId="{584364EE-EE5A-4926-B9CB-9EE5E785A2A8}"/>
    <dgm:cxn modelId="{956B8A5F-565A-4E6C-82A7-6C3B657FCA2B}" type="presOf" srcId="{78E3ED5E-7FC4-4082-91D1-17DDEDAF07EF}" destId="{20F4537A-EBA8-4C03-8C84-B15E052F5EA9}" srcOrd="0" destOrd="0" presId="urn:microsoft.com/office/officeart/2005/8/layout/vList5"/>
    <dgm:cxn modelId="{32734373-BCDA-48F3-B754-3624FFD5A5EF}" srcId="{C49D7B38-C1A5-49A2-88CD-5A5A2E280A23}" destId="{8A06C16D-7A8D-44C5-BBB4-F7BC48693806}" srcOrd="1" destOrd="0" parTransId="{01DE707B-EBBB-4590-9C4A-66FC6543C912}" sibTransId="{74BFE647-A2F4-4DAB-8B89-B2E60EA6796A}"/>
    <dgm:cxn modelId="{83685C78-2F0C-4618-AA8A-DBFB8703F8DA}" type="presOf" srcId="{46E50A5F-BD0F-43EB-8F1B-FA07D28FB8BC}" destId="{59458969-1CA1-4A2B-B6DE-F85B278D1A9D}" srcOrd="0" destOrd="0" presId="urn:microsoft.com/office/officeart/2005/8/layout/vList5"/>
    <dgm:cxn modelId="{BC767BA7-45ED-4417-B23E-51D933236A26}" type="presOf" srcId="{C49D7B38-C1A5-49A2-88CD-5A5A2E280A23}" destId="{3BA0505C-F01A-49A8-97FF-F1FFEBA91211}" srcOrd="0" destOrd="0" presId="urn:microsoft.com/office/officeart/2005/8/layout/vList5"/>
    <dgm:cxn modelId="{51EC2EC6-D001-47E6-AE86-7889651FEA78}" type="presOf" srcId="{8A06C16D-7A8D-44C5-BBB4-F7BC48693806}" destId="{166688F6-C81F-4168-8E41-D1780FF27BE8}" srcOrd="0" destOrd="0" presId="urn:microsoft.com/office/officeart/2005/8/layout/vList5"/>
    <dgm:cxn modelId="{2660F3D0-74DB-4D95-8FC7-A2E02344475C}" srcId="{8A06C16D-7A8D-44C5-BBB4-F7BC48693806}" destId="{78E3ED5E-7FC4-4082-91D1-17DDEDAF07EF}" srcOrd="0" destOrd="0" parTransId="{64613796-3C05-469B-85E0-1684A14B7651}" sibTransId="{F0BE258C-02F3-4517-8B35-336FD5EADE1F}"/>
    <dgm:cxn modelId="{D4B0F4C7-6441-4DBF-93EB-B93EA4AB9819}" type="presOf" srcId="{573DF6C9-414D-4BB6-8675-42B1CBDE1CB0}" destId="{451C1962-5FD8-4FCD-AAE6-3FCB83BE6C3A}" srcOrd="0" destOrd="0" presId="urn:microsoft.com/office/officeart/2005/8/layout/vList5"/>
    <dgm:cxn modelId="{7887F4ED-7992-45BB-A613-1F7D429C6ABC}" srcId="{C49D7B38-C1A5-49A2-88CD-5A5A2E280A23}" destId="{573DF6C9-414D-4BB6-8675-42B1CBDE1CB0}" srcOrd="2" destOrd="0" parTransId="{FEAC791E-0CBA-4EB4-AB68-CF622EF70852}" sibTransId="{43B8B8C8-B384-40C0-B7D5-840077809B2F}"/>
    <dgm:cxn modelId="{7FE0DB2E-B97F-4F05-B1CC-DFADFE4FDE84}" type="presOf" srcId="{2CBDC276-A6A7-4577-88EF-B9665EF3E295}" destId="{C57A543B-8A3E-4C74-8C8F-71FF0B9DAB44}" srcOrd="0" destOrd="0" presId="urn:microsoft.com/office/officeart/2005/8/layout/vList5"/>
    <dgm:cxn modelId="{867F642A-7AC1-40D7-9922-93E319DE4D98}" type="presOf" srcId="{386B0FC9-3C6A-41E7-A31C-0D7E726637E3}" destId="{2C562A02-859D-46DD-AF1D-D6E885A50FFA}" srcOrd="0" destOrd="0" presId="urn:microsoft.com/office/officeart/2005/8/layout/vList5"/>
    <dgm:cxn modelId="{A97557CD-306E-424B-9B02-D1E37506BF7B}" srcId="{D20A53F4-53A6-4F0F-B9CE-CDCF66E6FFB2}" destId="{78A91588-32C2-444A-86AD-538341D21434}" srcOrd="0" destOrd="0" parTransId="{362C7239-41CD-46A4-A919-F06ADCD1BE92}" sibTransId="{1AE5E7D6-69BF-48BF-9C0F-0A1930FD5A3A}"/>
    <dgm:cxn modelId="{9134E772-F4FA-4670-8F80-0FFD572AD5F4}" type="presOf" srcId="{1396EC11-E364-4FBD-8C9A-99066E57C1F7}" destId="{DB92752E-F3B1-4995-8254-EF059A96390B}" srcOrd="0" destOrd="0" presId="urn:microsoft.com/office/officeart/2005/8/layout/vList5"/>
    <dgm:cxn modelId="{2AF1DE36-5148-40E5-817B-FBAD80BE19DF}" srcId="{C49D7B38-C1A5-49A2-88CD-5A5A2E280A23}" destId="{386B0FC9-3C6A-41E7-A31C-0D7E726637E3}" srcOrd="4" destOrd="0" parTransId="{97074DD4-5CD5-4B0A-A8A0-932E2107A62F}" sibTransId="{64F0D0B2-2D4F-4514-ACA6-5B0850C7F93F}"/>
    <dgm:cxn modelId="{C3CFB422-494C-4C2A-878A-7018B0D20777}" srcId="{46E50A5F-BD0F-43EB-8F1B-FA07D28FB8BC}" destId="{0D829F07-CEF1-434A-987E-6685415613F8}" srcOrd="0" destOrd="0" parTransId="{399F692E-27CF-43DE-A16B-31A1A17C4AD7}" sibTransId="{9C3ACAA2-ADAE-417D-B0D2-71BA9890A9D8}"/>
    <dgm:cxn modelId="{DE2095EC-57BD-4B7F-97A3-7F4BEBDE0E95}" srcId="{C49D7B38-C1A5-49A2-88CD-5A5A2E280A23}" destId="{46E50A5F-BD0F-43EB-8F1B-FA07D28FB8BC}" srcOrd="0" destOrd="0" parTransId="{0F3DF3D2-829B-4CC4-AA81-DB60B16905EE}" sibTransId="{0F884803-AD0C-46D7-9CBD-C26AE15F421F}"/>
    <dgm:cxn modelId="{8A15AF02-EC8D-4501-B8E1-A665A566D235}" type="presOf" srcId="{6289E42A-3AED-4642-B46E-D8FB22D55A17}" destId="{3DC182CE-412C-4F90-9C26-F31E9C6680DA}" srcOrd="0" destOrd="0" presId="urn:microsoft.com/office/officeart/2005/8/layout/vList5"/>
    <dgm:cxn modelId="{CE1001D3-6184-4AC8-A5E9-565D46ADBF8D}" type="presOf" srcId="{78A91588-32C2-444A-86AD-538341D21434}" destId="{8C65F4EA-D97B-4B70-9FE5-E4D9AF0EF265}" srcOrd="0" destOrd="0" presId="urn:microsoft.com/office/officeart/2005/8/layout/vList5"/>
    <dgm:cxn modelId="{9F5532B0-482A-4655-9055-3368738FE773}" type="presOf" srcId="{71802D94-0BF0-4EA6-A7AF-EE2BBE529D10}" destId="{56B85E5F-8F72-48C8-862F-B2492FBA1AE3}" srcOrd="0" destOrd="0" presId="urn:microsoft.com/office/officeart/2005/8/layout/vList5"/>
    <dgm:cxn modelId="{C545FFBC-6BE0-46F1-BB56-356B40211B20}" srcId="{2CBDC276-A6A7-4577-88EF-B9665EF3E295}" destId="{6289E42A-3AED-4642-B46E-D8FB22D55A17}" srcOrd="0" destOrd="0" parTransId="{5C10F6E2-C038-451F-8DB8-730A15DCBA2C}" sibTransId="{CE7C8053-9FB1-48F6-84E6-19CEFD7EA842}"/>
    <dgm:cxn modelId="{FD8AB58F-C924-4168-B393-90ADD202B578}" srcId="{C49D7B38-C1A5-49A2-88CD-5A5A2E280A23}" destId="{D20A53F4-53A6-4F0F-B9CE-CDCF66E6FFB2}" srcOrd="3" destOrd="0" parTransId="{DB83CE2E-96B8-4FAB-AFB4-26FFCE6BD7BE}" sibTransId="{8BFBB97E-7654-4DF1-8B84-5F88413DE9E5}"/>
    <dgm:cxn modelId="{FA78CC28-52E8-4EA4-8DA8-B966978219EF}" type="presOf" srcId="{D20A53F4-53A6-4F0F-B9CE-CDCF66E6FFB2}" destId="{B563CE55-D95E-4AB4-96E9-129C7AC492F9}" srcOrd="0" destOrd="0" presId="urn:microsoft.com/office/officeart/2005/8/layout/vList5"/>
    <dgm:cxn modelId="{F8B8426C-AEF9-45C7-8FC4-FCC533E2E9B6}" type="presParOf" srcId="{3BA0505C-F01A-49A8-97FF-F1FFEBA91211}" destId="{0499C577-EA88-4342-911D-53A704B35479}" srcOrd="0" destOrd="0" presId="urn:microsoft.com/office/officeart/2005/8/layout/vList5"/>
    <dgm:cxn modelId="{7F77CFBA-A24E-4AE2-A876-1026F20095BB}" type="presParOf" srcId="{0499C577-EA88-4342-911D-53A704B35479}" destId="{59458969-1CA1-4A2B-B6DE-F85B278D1A9D}" srcOrd="0" destOrd="0" presId="urn:microsoft.com/office/officeart/2005/8/layout/vList5"/>
    <dgm:cxn modelId="{12B64EBB-DA5C-47F7-A339-51E79A0B1E6E}" type="presParOf" srcId="{0499C577-EA88-4342-911D-53A704B35479}" destId="{5A9FC63D-8140-4FF6-B946-6FB6C49BFA9E}" srcOrd="1" destOrd="0" presId="urn:microsoft.com/office/officeart/2005/8/layout/vList5"/>
    <dgm:cxn modelId="{973A941B-13AA-4E88-9ED2-FDEDBA994F48}" type="presParOf" srcId="{3BA0505C-F01A-49A8-97FF-F1FFEBA91211}" destId="{71C37B0D-23AB-4387-8046-BD2BB15F8919}" srcOrd="1" destOrd="0" presId="urn:microsoft.com/office/officeart/2005/8/layout/vList5"/>
    <dgm:cxn modelId="{30AA142D-D045-4A45-AC35-DFD43505A6F9}" type="presParOf" srcId="{3BA0505C-F01A-49A8-97FF-F1FFEBA91211}" destId="{86336281-313D-46A3-BE3C-82D8648092D3}" srcOrd="2" destOrd="0" presId="urn:microsoft.com/office/officeart/2005/8/layout/vList5"/>
    <dgm:cxn modelId="{F0B23DBE-C188-4CAC-8D32-244A7306D72B}" type="presParOf" srcId="{86336281-313D-46A3-BE3C-82D8648092D3}" destId="{166688F6-C81F-4168-8E41-D1780FF27BE8}" srcOrd="0" destOrd="0" presId="urn:microsoft.com/office/officeart/2005/8/layout/vList5"/>
    <dgm:cxn modelId="{EEAD9303-E766-4F29-8360-F0CA8352FD6A}" type="presParOf" srcId="{86336281-313D-46A3-BE3C-82D8648092D3}" destId="{20F4537A-EBA8-4C03-8C84-B15E052F5EA9}" srcOrd="1" destOrd="0" presId="urn:microsoft.com/office/officeart/2005/8/layout/vList5"/>
    <dgm:cxn modelId="{4B3D968E-FECA-4112-B7DF-CD715790B3F9}" type="presParOf" srcId="{3BA0505C-F01A-49A8-97FF-F1FFEBA91211}" destId="{C6EE51C1-F693-4DAA-BFE8-12113B483A4C}" srcOrd="3" destOrd="0" presId="urn:microsoft.com/office/officeart/2005/8/layout/vList5"/>
    <dgm:cxn modelId="{0C79A7B8-4EDE-4E67-9A68-2652101C1D2F}" type="presParOf" srcId="{3BA0505C-F01A-49A8-97FF-F1FFEBA91211}" destId="{6C401BED-50C0-4E6F-A96C-85F872BA94E5}" srcOrd="4" destOrd="0" presId="urn:microsoft.com/office/officeart/2005/8/layout/vList5"/>
    <dgm:cxn modelId="{B799EF8A-415F-47E9-A4FB-F424CBEC2475}" type="presParOf" srcId="{6C401BED-50C0-4E6F-A96C-85F872BA94E5}" destId="{451C1962-5FD8-4FCD-AAE6-3FCB83BE6C3A}" srcOrd="0" destOrd="0" presId="urn:microsoft.com/office/officeart/2005/8/layout/vList5"/>
    <dgm:cxn modelId="{A988899D-8F57-457D-A179-A983F6FA226F}" type="presParOf" srcId="{6C401BED-50C0-4E6F-A96C-85F872BA94E5}" destId="{56B85E5F-8F72-48C8-862F-B2492FBA1AE3}" srcOrd="1" destOrd="0" presId="urn:microsoft.com/office/officeart/2005/8/layout/vList5"/>
    <dgm:cxn modelId="{8A3C52E1-87A9-4FC4-9034-05E0AE74CAFE}" type="presParOf" srcId="{3BA0505C-F01A-49A8-97FF-F1FFEBA91211}" destId="{90F467AC-7707-47E5-B682-5F8640032355}" srcOrd="5" destOrd="0" presId="urn:microsoft.com/office/officeart/2005/8/layout/vList5"/>
    <dgm:cxn modelId="{8A4F74CC-1006-4939-905E-5F69F01E36DF}" type="presParOf" srcId="{3BA0505C-F01A-49A8-97FF-F1FFEBA91211}" destId="{5300F81A-581F-4318-990B-68D0769B96BF}" srcOrd="6" destOrd="0" presId="urn:microsoft.com/office/officeart/2005/8/layout/vList5"/>
    <dgm:cxn modelId="{81742F2A-06D5-4EBB-ACF9-843511265E7F}" type="presParOf" srcId="{5300F81A-581F-4318-990B-68D0769B96BF}" destId="{B563CE55-D95E-4AB4-96E9-129C7AC492F9}" srcOrd="0" destOrd="0" presId="urn:microsoft.com/office/officeart/2005/8/layout/vList5"/>
    <dgm:cxn modelId="{26D767F0-F255-4A5B-A4C6-FBDBD28B4FF4}" type="presParOf" srcId="{5300F81A-581F-4318-990B-68D0769B96BF}" destId="{8C65F4EA-D97B-4B70-9FE5-E4D9AF0EF265}" srcOrd="1" destOrd="0" presId="urn:microsoft.com/office/officeart/2005/8/layout/vList5"/>
    <dgm:cxn modelId="{CB0D7027-4ECF-400C-974E-D974284E35E0}" type="presParOf" srcId="{3BA0505C-F01A-49A8-97FF-F1FFEBA91211}" destId="{C3B26461-7306-4684-BEE8-B30589A823D5}" srcOrd="7" destOrd="0" presId="urn:microsoft.com/office/officeart/2005/8/layout/vList5"/>
    <dgm:cxn modelId="{523647BE-312C-40C3-B414-DAC38A5049C9}" type="presParOf" srcId="{3BA0505C-F01A-49A8-97FF-F1FFEBA91211}" destId="{75481D6F-5FE0-4973-8104-40CBDF18239D}" srcOrd="8" destOrd="0" presId="urn:microsoft.com/office/officeart/2005/8/layout/vList5"/>
    <dgm:cxn modelId="{91949A92-DCB0-49CD-9FF8-A1A9C25881FD}" type="presParOf" srcId="{75481D6F-5FE0-4973-8104-40CBDF18239D}" destId="{2C562A02-859D-46DD-AF1D-D6E885A50FFA}" srcOrd="0" destOrd="0" presId="urn:microsoft.com/office/officeart/2005/8/layout/vList5"/>
    <dgm:cxn modelId="{441BA169-2049-4EF2-90D0-97771AC1E08E}" type="presParOf" srcId="{75481D6F-5FE0-4973-8104-40CBDF18239D}" destId="{DB92752E-F3B1-4995-8254-EF059A96390B}" srcOrd="1" destOrd="0" presId="urn:microsoft.com/office/officeart/2005/8/layout/vList5"/>
    <dgm:cxn modelId="{37C1372C-8784-4202-B851-818247E29DAF}" type="presParOf" srcId="{3BA0505C-F01A-49A8-97FF-F1FFEBA91211}" destId="{50C69AB3-E03E-4623-A0FA-AA2693D94E8E}" srcOrd="9" destOrd="0" presId="urn:microsoft.com/office/officeart/2005/8/layout/vList5"/>
    <dgm:cxn modelId="{4688731B-DF43-44E1-A272-8F7370FF38FC}" type="presParOf" srcId="{3BA0505C-F01A-49A8-97FF-F1FFEBA91211}" destId="{A9CD8EB4-ED15-4745-A9DB-48E49469520B}" srcOrd="10" destOrd="0" presId="urn:microsoft.com/office/officeart/2005/8/layout/vList5"/>
    <dgm:cxn modelId="{B9C5C06D-4997-40C4-8E76-61230C72B28F}" type="presParOf" srcId="{A9CD8EB4-ED15-4745-A9DB-48E49469520B}" destId="{C57A543B-8A3E-4C74-8C8F-71FF0B9DAB44}" srcOrd="0" destOrd="0" presId="urn:microsoft.com/office/officeart/2005/8/layout/vList5"/>
    <dgm:cxn modelId="{144F3876-BE9A-44B0-B82C-C657514A602C}" type="presParOf" srcId="{A9CD8EB4-ED15-4745-A9DB-48E49469520B}" destId="{3DC182CE-412C-4F90-9C26-F31E9C6680DA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90E47DAA-9955-457E-BA0D-167B96E884E9}" type="doc">
      <dgm:prSet loTypeId="urn:microsoft.com/office/officeart/2005/8/layout/chevron1" loCatId="process" qsTypeId="urn:microsoft.com/office/officeart/2005/8/quickstyle/3d2" qsCatId="3D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F7E2EFD0-B46D-4DC3-926B-24635C827B18}">
      <dgm:prSet phldrT="[Text]" custT="1"/>
      <dgm:spPr/>
      <dgm:t>
        <a:bodyPr/>
        <a:lstStyle/>
        <a:p>
          <a:r>
            <a:rPr lang="en-US" sz="1800" smtClean="0"/>
            <a:t>Analysis</a:t>
          </a:r>
          <a:endParaRPr lang="en-US" sz="1800"/>
        </a:p>
      </dgm:t>
    </dgm:pt>
    <dgm:pt modelId="{74530AEE-8A68-42FD-B710-F6972E0E1B73}" type="parTrans" cxnId="{FA860FB8-9DCF-48EB-83EE-713D11B13E20}">
      <dgm:prSet/>
      <dgm:spPr/>
      <dgm:t>
        <a:bodyPr/>
        <a:lstStyle/>
        <a:p>
          <a:endParaRPr lang="en-US"/>
        </a:p>
      </dgm:t>
    </dgm:pt>
    <dgm:pt modelId="{060A9445-2D1D-43E2-AD33-C50E7C8377F2}" type="sibTrans" cxnId="{FA860FB8-9DCF-48EB-83EE-713D11B13E20}">
      <dgm:prSet/>
      <dgm:spPr/>
      <dgm:t>
        <a:bodyPr/>
        <a:lstStyle/>
        <a:p>
          <a:endParaRPr lang="en-US"/>
        </a:p>
      </dgm:t>
    </dgm:pt>
    <dgm:pt modelId="{EB2236AF-ADA8-48BD-9C94-62CA7692EDAB}">
      <dgm:prSet phldrT="[Text]" custT="1"/>
      <dgm:spPr/>
      <dgm:t>
        <a:bodyPr/>
        <a:lstStyle/>
        <a:p>
          <a:r>
            <a:rPr lang="en-US" sz="1800" smtClean="0"/>
            <a:t>Synhtesis</a:t>
          </a:r>
          <a:endParaRPr lang="en-US" sz="1800"/>
        </a:p>
      </dgm:t>
    </dgm:pt>
    <dgm:pt modelId="{9AA1B399-501C-46E2-8690-4244166F9F74}" type="parTrans" cxnId="{775B847E-4797-4AD1-9723-66A375F9B4F0}">
      <dgm:prSet/>
      <dgm:spPr/>
      <dgm:t>
        <a:bodyPr/>
        <a:lstStyle/>
        <a:p>
          <a:endParaRPr lang="en-US"/>
        </a:p>
      </dgm:t>
    </dgm:pt>
    <dgm:pt modelId="{EB8875BA-32D9-4873-A2EC-CC21490788E4}" type="sibTrans" cxnId="{775B847E-4797-4AD1-9723-66A375F9B4F0}">
      <dgm:prSet/>
      <dgm:spPr/>
      <dgm:t>
        <a:bodyPr/>
        <a:lstStyle/>
        <a:p>
          <a:endParaRPr lang="en-US"/>
        </a:p>
      </dgm:t>
    </dgm:pt>
    <dgm:pt modelId="{41598419-B1E7-41D7-B309-14E9716CD89F}">
      <dgm:prSet phldrT="[Text]" custT="1"/>
      <dgm:spPr/>
      <dgm:t>
        <a:bodyPr/>
        <a:lstStyle/>
        <a:p>
          <a:r>
            <a:rPr lang="en-US" sz="1800" smtClean="0"/>
            <a:t>Recon-struction</a:t>
          </a:r>
          <a:endParaRPr lang="en-US" sz="1800"/>
        </a:p>
      </dgm:t>
    </dgm:pt>
    <dgm:pt modelId="{92FF141A-5A75-49F0-8789-2807D60ED391}" type="parTrans" cxnId="{66098E3B-7D24-4EB2-8B6E-E2D160AB889B}">
      <dgm:prSet/>
      <dgm:spPr/>
      <dgm:t>
        <a:bodyPr/>
        <a:lstStyle/>
        <a:p>
          <a:endParaRPr lang="en-US"/>
        </a:p>
      </dgm:t>
    </dgm:pt>
    <dgm:pt modelId="{A9BDFACB-8565-46A7-B857-665D8C646FCC}" type="sibTrans" cxnId="{66098E3B-7D24-4EB2-8B6E-E2D160AB889B}">
      <dgm:prSet/>
      <dgm:spPr/>
      <dgm:t>
        <a:bodyPr/>
        <a:lstStyle/>
        <a:p>
          <a:endParaRPr lang="en-US"/>
        </a:p>
      </dgm:t>
    </dgm:pt>
    <dgm:pt modelId="{A6AF023E-92D1-4B5B-B3B2-EC022CE99B1B}">
      <dgm:prSet phldrT="[Text]" custT="1"/>
      <dgm:spPr/>
      <dgm:t>
        <a:bodyPr/>
        <a:lstStyle/>
        <a:p>
          <a:r>
            <a:rPr lang="en-US" sz="1800" smtClean="0"/>
            <a:t>Convert to z-domain</a:t>
          </a:r>
          <a:endParaRPr lang="en-US" sz="1800"/>
        </a:p>
      </dgm:t>
    </dgm:pt>
    <dgm:pt modelId="{8784050B-352E-4415-AE6F-E1E575ABFDBE}" type="parTrans" cxnId="{8D4BCE59-5FE4-4995-82EB-87B5226914DF}">
      <dgm:prSet/>
      <dgm:spPr/>
      <dgm:t>
        <a:bodyPr/>
        <a:lstStyle/>
        <a:p>
          <a:endParaRPr lang="en-US"/>
        </a:p>
      </dgm:t>
    </dgm:pt>
    <dgm:pt modelId="{0F3C89C2-A591-4497-B5FB-F38339F22662}" type="sibTrans" cxnId="{8D4BCE59-5FE4-4995-82EB-87B5226914DF}">
      <dgm:prSet/>
      <dgm:spPr/>
      <dgm:t>
        <a:bodyPr/>
        <a:lstStyle/>
        <a:p>
          <a:endParaRPr lang="en-US"/>
        </a:p>
      </dgm:t>
    </dgm:pt>
    <dgm:pt modelId="{31F90EF9-674E-4F4C-8784-95D86D7CC605}">
      <dgm:prSet phldrT="[Text]" custT="1"/>
      <dgm:spPr/>
      <dgm:t>
        <a:bodyPr/>
        <a:lstStyle/>
        <a:p>
          <a:r>
            <a:rPr lang="en-US" sz="1800" smtClean="0"/>
            <a:t>Shrinkage</a:t>
          </a:r>
          <a:endParaRPr lang="en-US" sz="1800"/>
        </a:p>
      </dgm:t>
    </dgm:pt>
    <dgm:pt modelId="{03C93CE9-6406-4425-85CF-22B3356D14F3}" type="sibTrans" cxnId="{9BA2B2A3-87B8-43F8-AD54-69EB94E2D2FB}">
      <dgm:prSet/>
      <dgm:spPr/>
      <dgm:t>
        <a:bodyPr/>
        <a:lstStyle/>
        <a:p>
          <a:endParaRPr lang="en-US"/>
        </a:p>
      </dgm:t>
    </dgm:pt>
    <dgm:pt modelId="{BD52B36A-BDC5-4089-B3E5-77F997B0E163}" type="parTrans" cxnId="{9BA2B2A3-87B8-43F8-AD54-69EB94E2D2FB}">
      <dgm:prSet/>
      <dgm:spPr/>
      <dgm:t>
        <a:bodyPr/>
        <a:lstStyle/>
        <a:p>
          <a:endParaRPr lang="en-US"/>
        </a:p>
      </dgm:t>
    </dgm:pt>
    <dgm:pt modelId="{2234A96B-C1CB-43C1-A951-E783CE8372DB}" type="pres">
      <dgm:prSet presAssocID="{90E47DAA-9955-457E-BA0D-167B96E884E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BD11CE5-BA8E-434A-A277-4476D7442258}" type="pres">
      <dgm:prSet presAssocID="{A6AF023E-92D1-4B5B-B3B2-EC022CE99B1B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25FC62C-23E3-4167-9977-FC952767508D}" type="pres">
      <dgm:prSet presAssocID="{0F3C89C2-A591-4497-B5FB-F38339F22662}" presName="parTxOnlySpace" presStyleCnt="0"/>
      <dgm:spPr/>
      <dgm:t>
        <a:bodyPr/>
        <a:lstStyle/>
        <a:p>
          <a:endParaRPr lang="en-US"/>
        </a:p>
      </dgm:t>
    </dgm:pt>
    <dgm:pt modelId="{C2533CC6-CE91-4507-A55A-90843D3E616A}" type="pres">
      <dgm:prSet presAssocID="{F7E2EFD0-B46D-4DC3-926B-24635C827B18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6EA16F-556B-494E-B7F7-8508133A36A4}" type="pres">
      <dgm:prSet presAssocID="{060A9445-2D1D-43E2-AD33-C50E7C8377F2}" presName="parTxOnlySpace" presStyleCnt="0"/>
      <dgm:spPr/>
      <dgm:t>
        <a:bodyPr/>
        <a:lstStyle/>
        <a:p>
          <a:endParaRPr lang="en-US"/>
        </a:p>
      </dgm:t>
    </dgm:pt>
    <dgm:pt modelId="{7B150797-B8B7-4CF0-98A3-9FE2E28545E7}" type="pres">
      <dgm:prSet presAssocID="{31F90EF9-674E-4F4C-8784-95D86D7CC605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E75D2E1-384C-4A18-A83B-615F73F7E3B5}" type="pres">
      <dgm:prSet presAssocID="{03C93CE9-6406-4425-85CF-22B3356D14F3}" presName="parTxOnlySpace" presStyleCnt="0"/>
      <dgm:spPr/>
      <dgm:t>
        <a:bodyPr/>
        <a:lstStyle/>
        <a:p>
          <a:endParaRPr lang="en-US"/>
        </a:p>
      </dgm:t>
    </dgm:pt>
    <dgm:pt modelId="{5422E4CA-014E-4ED7-A03C-3CE48A376E9F}" type="pres">
      <dgm:prSet presAssocID="{EB2236AF-ADA8-48BD-9C94-62CA7692EDAB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FC8B15-8A98-4D32-9732-04CB0ACDA1E2}" type="pres">
      <dgm:prSet presAssocID="{EB8875BA-32D9-4873-A2EC-CC21490788E4}" presName="parTxOnlySpace" presStyleCnt="0"/>
      <dgm:spPr/>
      <dgm:t>
        <a:bodyPr/>
        <a:lstStyle/>
        <a:p>
          <a:endParaRPr lang="en-US"/>
        </a:p>
      </dgm:t>
    </dgm:pt>
    <dgm:pt modelId="{B1F56F76-213F-4DD1-83E3-BF889688AF36}" type="pres">
      <dgm:prSet presAssocID="{41598419-B1E7-41D7-B309-14E9716CD89F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75B847E-4797-4AD1-9723-66A375F9B4F0}" srcId="{90E47DAA-9955-457E-BA0D-167B96E884E9}" destId="{EB2236AF-ADA8-48BD-9C94-62CA7692EDAB}" srcOrd="3" destOrd="0" parTransId="{9AA1B399-501C-46E2-8690-4244166F9F74}" sibTransId="{EB8875BA-32D9-4873-A2EC-CC21490788E4}"/>
    <dgm:cxn modelId="{1787D003-D96A-4EAF-AE1A-4E3499D8C222}" type="presOf" srcId="{90E47DAA-9955-457E-BA0D-167B96E884E9}" destId="{2234A96B-C1CB-43C1-A951-E783CE8372DB}" srcOrd="0" destOrd="0" presId="urn:microsoft.com/office/officeart/2005/8/layout/chevron1"/>
    <dgm:cxn modelId="{BE425EE5-9456-4919-AA32-2048B26E8C5F}" type="presOf" srcId="{41598419-B1E7-41D7-B309-14E9716CD89F}" destId="{B1F56F76-213F-4DD1-83E3-BF889688AF36}" srcOrd="0" destOrd="0" presId="urn:microsoft.com/office/officeart/2005/8/layout/chevron1"/>
    <dgm:cxn modelId="{F5496AEC-3531-4509-9475-C8763A245AAE}" type="presOf" srcId="{F7E2EFD0-B46D-4DC3-926B-24635C827B18}" destId="{C2533CC6-CE91-4507-A55A-90843D3E616A}" srcOrd="0" destOrd="0" presId="urn:microsoft.com/office/officeart/2005/8/layout/chevron1"/>
    <dgm:cxn modelId="{66098E3B-7D24-4EB2-8B6E-E2D160AB889B}" srcId="{90E47DAA-9955-457E-BA0D-167B96E884E9}" destId="{41598419-B1E7-41D7-B309-14E9716CD89F}" srcOrd="4" destOrd="0" parTransId="{92FF141A-5A75-49F0-8789-2807D60ED391}" sibTransId="{A9BDFACB-8565-46A7-B857-665D8C646FCC}"/>
    <dgm:cxn modelId="{8D4BCE59-5FE4-4995-82EB-87B5226914DF}" srcId="{90E47DAA-9955-457E-BA0D-167B96E884E9}" destId="{A6AF023E-92D1-4B5B-B3B2-EC022CE99B1B}" srcOrd="0" destOrd="0" parTransId="{8784050B-352E-4415-AE6F-E1E575ABFDBE}" sibTransId="{0F3C89C2-A591-4497-B5FB-F38339F22662}"/>
    <dgm:cxn modelId="{9BA2B2A3-87B8-43F8-AD54-69EB94E2D2FB}" srcId="{90E47DAA-9955-457E-BA0D-167B96E884E9}" destId="{31F90EF9-674E-4F4C-8784-95D86D7CC605}" srcOrd="2" destOrd="0" parTransId="{BD52B36A-BDC5-4089-B3E5-77F997B0E163}" sibTransId="{03C93CE9-6406-4425-85CF-22B3356D14F3}"/>
    <dgm:cxn modelId="{C057B903-32DD-4554-8C8A-9C531153E6D2}" type="presOf" srcId="{31F90EF9-674E-4F4C-8784-95D86D7CC605}" destId="{7B150797-B8B7-4CF0-98A3-9FE2E28545E7}" srcOrd="0" destOrd="0" presId="urn:microsoft.com/office/officeart/2005/8/layout/chevron1"/>
    <dgm:cxn modelId="{FA860FB8-9DCF-48EB-83EE-713D11B13E20}" srcId="{90E47DAA-9955-457E-BA0D-167B96E884E9}" destId="{F7E2EFD0-B46D-4DC3-926B-24635C827B18}" srcOrd="1" destOrd="0" parTransId="{74530AEE-8A68-42FD-B710-F6972E0E1B73}" sibTransId="{060A9445-2D1D-43E2-AD33-C50E7C8377F2}"/>
    <dgm:cxn modelId="{749F1EC5-291A-47A6-9D95-339482DF1781}" type="presOf" srcId="{A6AF023E-92D1-4B5B-B3B2-EC022CE99B1B}" destId="{2BD11CE5-BA8E-434A-A277-4476D7442258}" srcOrd="0" destOrd="0" presId="urn:microsoft.com/office/officeart/2005/8/layout/chevron1"/>
    <dgm:cxn modelId="{543C220A-011E-4E42-AEDD-3706FD2EAEB8}" type="presOf" srcId="{EB2236AF-ADA8-48BD-9C94-62CA7692EDAB}" destId="{5422E4CA-014E-4ED7-A03C-3CE48A376E9F}" srcOrd="0" destOrd="0" presId="urn:microsoft.com/office/officeart/2005/8/layout/chevron1"/>
    <dgm:cxn modelId="{E79BABDE-DA64-43D7-963B-4747D4673A9E}" type="presParOf" srcId="{2234A96B-C1CB-43C1-A951-E783CE8372DB}" destId="{2BD11CE5-BA8E-434A-A277-4476D7442258}" srcOrd="0" destOrd="0" presId="urn:microsoft.com/office/officeart/2005/8/layout/chevron1"/>
    <dgm:cxn modelId="{B2204BDC-AD67-4D33-BD98-B83DC4F83A82}" type="presParOf" srcId="{2234A96B-C1CB-43C1-A951-E783CE8372DB}" destId="{E25FC62C-23E3-4167-9977-FC952767508D}" srcOrd="1" destOrd="0" presId="urn:microsoft.com/office/officeart/2005/8/layout/chevron1"/>
    <dgm:cxn modelId="{8A87DB28-7FB8-4A5B-84F2-B4BDF89DA873}" type="presParOf" srcId="{2234A96B-C1CB-43C1-A951-E783CE8372DB}" destId="{C2533CC6-CE91-4507-A55A-90843D3E616A}" srcOrd="2" destOrd="0" presId="urn:microsoft.com/office/officeart/2005/8/layout/chevron1"/>
    <dgm:cxn modelId="{063DEE58-BA54-4780-9CF1-1F5EFAA7DC1E}" type="presParOf" srcId="{2234A96B-C1CB-43C1-A951-E783CE8372DB}" destId="{966EA16F-556B-494E-B7F7-8508133A36A4}" srcOrd="3" destOrd="0" presId="urn:microsoft.com/office/officeart/2005/8/layout/chevron1"/>
    <dgm:cxn modelId="{BED5131F-4554-48CF-90FE-7ADF7A1F5793}" type="presParOf" srcId="{2234A96B-C1CB-43C1-A951-E783CE8372DB}" destId="{7B150797-B8B7-4CF0-98A3-9FE2E28545E7}" srcOrd="4" destOrd="0" presId="urn:microsoft.com/office/officeart/2005/8/layout/chevron1"/>
    <dgm:cxn modelId="{A6B124AB-2859-445D-BEDA-2ECF5114AAD0}" type="presParOf" srcId="{2234A96B-C1CB-43C1-A951-E783CE8372DB}" destId="{BE75D2E1-384C-4A18-A83B-615F73F7E3B5}" srcOrd="5" destOrd="0" presId="urn:microsoft.com/office/officeart/2005/8/layout/chevron1"/>
    <dgm:cxn modelId="{CD379214-D62E-4A05-94FE-06CAE66CB8F1}" type="presParOf" srcId="{2234A96B-C1CB-43C1-A951-E783CE8372DB}" destId="{5422E4CA-014E-4ED7-A03C-3CE48A376E9F}" srcOrd="6" destOrd="0" presId="urn:microsoft.com/office/officeart/2005/8/layout/chevron1"/>
    <dgm:cxn modelId="{E4F53EB5-7116-44C4-9811-6DFDD50BE017}" type="presParOf" srcId="{2234A96B-C1CB-43C1-A951-E783CE8372DB}" destId="{34FC8B15-8A98-4D32-9732-04CB0ACDA1E2}" srcOrd="7" destOrd="0" presId="urn:microsoft.com/office/officeart/2005/8/layout/chevron1"/>
    <dgm:cxn modelId="{F07E4635-31AE-42E4-9F75-E914C91FF5D5}" type="presParOf" srcId="{2234A96B-C1CB-43C1-A951-E783CE8372DB}" destId="{B1F56F76-213F-4DD1-83E3-BF889688AF36}" srcOrd="8" destOrd="0" presId="urn:microsoft.com/office/officeart/2005/8/layout/chevron1"/>
  </dgm:cxnLst>
  <dgm:bg>
    <a:noFill/>
  </dgm:bg>
  <dgm:whole/>
  <dgm:extLst>
    <a:ext uri="http://schemas.microsoft.com/office/drawing/2008/diagram">
      <dsp:dataModelExt xmlns:dsp="http://schemas.microsoft.com/office/drawing/2008/diagram" xmlns="" relId="rId10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C49D7B38-C1A5-49A2-88CD-5A5A2E280A23}" type="doc">
      <dgm:prSet loTypeId="urn:microsoft.com/office/officeart/2005/8/layout/vList5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pPr rtl="1"/>
          <a:endParaRPr lang="he-IL"/>
        </a:p>
      </dgm:t>
    </dgm:pt>
    <dgm:pt modelId="{46E50A5F-BD0F-43EB-8F1B-FA07D28FB8BC}">
      <dgm:prSet phldrT="[Text]"/>
      <dgm:spPr/>
      <dgm:t>
        <a:bodyPr/>
        <a:lstStyle/>
        <a:p>
          <a:pPr rtl="0"/>
          <a:r>
            <a:rPr lang="en-US" smtClean="0"/>
            <a:t>Intro to Computed Tomography</a:t>
          </a:r>
          <a:endParaRPr lang="he-IL"/>
        </a:p>
      </dgm:t>
    </dgm:pt>
    <dgm:pt modelId="{0F3DF3D2-829B-4CC4-AA81-DB60B16905EE}" type="parTrans" cxnId="{DE2095EC-57BD-4B7F-97A3-7F4BEBDE0E95}">
      <dgm:prSet/>
      <dgm:spPr/>
      <dgm:t>
        <a:bodyPr/>
        <a:lstStyle/>
        <a:p>
          <a:pPr rtl="1"/>
          <a:endParaRPr lang="he-IL"/>
        </a:p>
      </dgm:t>
    </dgm:pt>
    <dgm:pt modelId="{0F884803-AD0C-46D7-9CBD-C26AE15F421F}" type="sibTrans" cxnId="{DE2095EC-57BD-4B7F-97A3-7F4BEBDE0E95}">
      <dgm:prSet/>
      <dgm:spPr/>
      <dgm:t>
        <a:bodyPr/>
        <a:lstStyle/>
        <a:p>
          <a:pPr rtl="1"/>
          <a:endParaRPr lang="he-IL"/>
        </a:p>
      </dgm:t>
    </dgm:pt>
    <dgm:pt modelId="{573DF6C9-414D-4BB6-8675-42B1CBDE1CB0}">
      <dgm:prSet phldrT="[Text]"/>
      <dgm:spPr/>
      <dgm:t>
        <a:bodyPr/>
        <a:lstStyle/>
        <a:p>
          <a:pPr rtl="0"/>
          <a:r>
            <a:rPr lang="en-US" smtClean="0"/>
            <a:t>Adaptive FBP</a:t>
          </a:r>
          <a:endParaRPr lang="he-IL"/>
        </a:p>
      </dgm:t>
    </dgm:pt>
    <dgm:pt modelId="{FEAC791E-0CBA-4EB4-AB68-CF622EF70852}" type="parTrans" cxnId="{7887F4ED-7992-45BB-A613-1F7D429C6ABC}">
      <dgm:prSet/>
      <dgm:spPr/>
      <dgm:t>
        <a:bodyPr/>
        <a:lstStyle/>
        <a:p>
          <a:pPr rtl="1"/>
          <a:endParaRPr lang="he-IL"/>
        </a:p>
      </dgm:t>
    </dgm:pt>
    <dgm:pt modelId="{43B8B8C8-B384-40C0-B7D5-840077809B2F}" type="sibTrans" cxnId="{7887F4ED-7992-45BB-A613-1F7D429C6ABC}">
      <dgm:prSet/>
      <dgm:spPr/>
      <dgm:t>
        <a:bodyPr/>
        <a:lstStyle/>
        <a:p>
          <a:pPr rtl="1"/>
          <a:endParaRPr lang="he-IL"/>
        </a:p>
      </dgm:t>
    </dgm:pt>
    <dgm:pt modelId="{8A06C16D-7A8D-44C5-BBB4-F7BC48693806}">
      <dgm:prSet phldrT="[Text]"/>
      <dgm:spPr/>
      <dgm:t>
        <a:bodyPr/>
        <a:lstStyle/>
        <a:p>
          <a:pPr rtl="0"/>
          <a:r>
            <a:rPr lang="en-US" smtClean="0"/>
            <a:t>Framework of adaptive reconstruction</a:t>
          </a:r>
          <a:endParaRPr lang="he-IL"/>
        </a:p>
      </dgm:t>
    </dgm:pt>
    <dgm:pt modelId="{74BFE647-A2F4-4DAB-8B89-B2E60EA6796A}" type="sibTrans" cxnId="{32734373-BCDA-48F3-B754-3624FFD5A5EF}">
      <dgm:prSet/>
      <dgm:spPr/>
      <dgm:t>
        <a:bodyPr/>
        <a:lstStyle/>
        <a:p>
          <a:pPr rtl="1"/>
          <a:endParaRPr lang="he-IL"/>
        </a:p>
      </dgm:t>
    </dgm:pt>
    <dgm:pt modelId="{01DE707B-EBBB-4590-9C4A-66FC6543C912}" type="parTrans" cxnId="{32734373-BCDA-48F3-B754-3624FFD5A5EF}">
      <dgm:prSet/>
      <dgm:spPr/>
      <dgm:t>
        <a:bodyPr/>
        <a:lstStyle/>
        <a:p>
          <a:pPr rtl="1"/>
          <a:endParaRPr lang="he-IL"/>
        </a:p>
      </dgm:t>
    </dgm:pt>
    <dgm:pt modelId="{78E3ED5E-7FC4-4082-91D1-17DDEDAF07EF}">
      <dgm:prSet phldrT="[Text]"/>
      <dgm:spPr/>
      <dgm:t>
        <a:bodyPr/>
        <a:lstStyle/>
        <a:p>
          <a:pPr rtl="0"/>
          <a:r>
            <a:rPr lang="en-US" smtClean="0"/>
            <a:t>General scheme of supervised learning </a:t>
          </a:r>
          <a:endParaRPr lang="he-IL"/>
        </a:p>
      </dgm:t>
    </dgm:pt>
    <dgm:pt modelId="{F0BE258C-02F3-4517-8B35-336FD5EADE1F}" type="sibTrans" cxnId="{2660F3D0-74DB-4D95-8FC7-A2E02344475C}">
      <dgm:prSet/>
      <dgm:spPr/>
      <dgm:t>
        <a:bodyPr/>
        <a:lstStyle/>
        <a:p>
          <a:pPr rtl="1"/>
          <a:endParaRPr lang="he-IL"/>
        </a:p>
      </dgm:t>
    </dgm:pt>
    <dgm:pt modelId="{64613796-3C05-469B-85E0-1684A14B7651}" type="parTrans" cxnId="{2660F3D0-74DB-4D95-8FC7-A2E02344475C}">
      <dgm:prSet/>
      <dgm:spPr/>
      <dgm:t>
        <a:bodyPr/>
        <a:lstStyle/>
        <a:p>
          <a:pPr rtl="1"/>
          <a:endParaRPr lang="he-IL"/>
        </a:p>
      </dgm:t>
    </dgm:pt>
    <dgm:pt modelId="{71802D94-0BF0-4EA6-A7AF-EE2BBE529D10}">
      <dgm:prSet phldrT="[Text]"/>
      <dgm:spPr/>
      <dgm:t>
        <a:bodyPr/>
        <a:lstStyle/>
        <a:p>
          <a:pPr rtl="0"/>
          <a:r>
            <a:rPr lang="en-US" smtClean="0"/>
            <a:t>Learned FBP filter for local reconstruction</a:t>
          </a:r>
          <a:endParaRPr lang="he-IL"/>
        </a:p>
      </dgm:t>
    </dgm:pt>
    <dgm:pt modelId="{833AD4AA-3BB0-4C98-B09C-4B0C42D0CF31}" type="parTrans" cxnId="{D968BDBE-E900-4CF0-827B-ECD1E24BC0B0}">
      <dgm:prSet/>
      <dgm:spPr/>
      <dgm:t>
        <a:bodyPr/>
        <a:lstStyle/>
        <a:p>
          <a:pPr rtl="1"/>
          <a:endParaRPr lang="he-IL"/>
        </a:p>
      </dgm:t>
    </dgm:pt>
    <dgm:pt modelId="{6BB1E3D7-6C92-4566-9304-1E6BEE7766C3}" type="sibTrans" cxnId="{D968BDBE-E900-4CF0-827B-ECD1E24BC0B0}">
      <dgm:prSet/>
      <dgm:spPr/>
      <dgm:t>
        <a:bodyPr/>
        <a:lstStyle/>
        <a:p>
          <a:pPr rtl="1"/>
          <a:endParaRPr lang="he-IL"/>
        </a:p>
      </dgm:t>
    </dgm:pt>
    <dgm:pt modelId="{D20A53F4-53A6-4F0F-B9CE-CDCF66E6FFB2}">
      <dgm:prSet phldrT="[Text]"/>
      <dgm:spPr/>
      <dgm:t>
        <a:bodyPr/>
        <a:lstStyle/>
        <a:p>
          <a:pPr rtl="0"/>
          <a:r>
            <a:rPr lang="en-US" err="1" smtClean="0"/>
            <a:t>Sparsity</a:t>
          </a:r>
          <a:r>
            <a:rPr lang="en-US" smtClean="0"/>
            <a:t>-based </a:t>
          </a:r>
          <a:r>
            <a:rPr lang="en-US" err="1" smtClean="0"/>
            <a:t>sinogram</a:t>
          </a:r>
          <a:r>
            <a:rPr lang="en-US" smtClean="0"/>
            <a:t> restoration</a:t>
          </a:r>
          <a:endParaRPr lang="he-IL"/>
        </a:p>
      </dgm:t>
    </dgm:pt>
    <dgm:pt modelId="{DB83CE2E-96B8-4FAB-AFB4-26FFCE6BD7BE}" type="parTrans" cxnId="{FD8AB58F-C924-4168-B393-90ADD202B578}">
      <dgm:prSet/>
      <dgm:spPr/>
      <dgm:t>
        <a:bodyPr/>
        <a:lstStyle/>
        <a:p>
          <a:pPr rtl="1"/>
          <a:endParaRPr lang="he-IL"/>
        </a:p>
      </dgm:t>
    </dgm:pt>
    <dgm:pt modelId="{8BFBB97E-7654-4DF1-8B84-5F88413DE9E5}" type="sibTrans" cxnId="{FD8AB58F-C924-4168-B393-90ADD202B578}">
      <dgm:prSet/>
      <dgm:spPr/>
      <dgm:t>
        <a:bodyPr/>
        <a:lstStyle/>
        <a:p>
          <a:pPr rtl="1"/>
          <a:endParaRPr lang="he-IL"/>
        </a:p>
      </dgm:t>
    </dgm:pt>
    <dgm:pt modelId="{386B0FC9-3C6A-41E7-A31C-0D7E726637E3}">
      <dgm:prSet phldrT="[Text]"/>
      <dgm:spPr/>
      <dgm:t>
        <a:bodyPr/>
        <a:lstStyle/>
        <a:p>
          <a:pPr rtl="0"/>
          <a:r>
            <a:rPr lang="en-US" smtClean="0"/>
            <a:t>Learned shrinkage in a transform domain</a:t>
          </a:r>
          <a:endParaRPr lang="he-IL"/>
        </a:p>
      </dgm:t>
    </dgm:pt>
    <dgm:pt modelId="{97074DD4-5CD5-4B0A-A8A0-932E2107A62F}" type="parTrans" cxnId="{2AF1DE36-5148-40E5-817B-FBAD80BE19DF}">
      <dgm:prSet/>
      <dgm:spPr/>
      <dgm:t>
        <a:bodyPr/>
        <a:lstStyle/>
        <a:p>
          <a:pPr rtl="1"/>
          <a:endParaRPr lang="he-IL"/>
        </a:p>
      </dgm:t>
    </dgm:pt>
    <dgm:pt modelId="{64F0D0B2-2D4F-4514-ACA6-5B0850C7F93F}" type="sibTrans" cxnId="{2AF1DE36-5148-40E5-817B-FBAD80BE19DF}">
      <dgm:prSet/>
      <dgm:spPr/>
      <dgm:t>
        <a:bodyPr/>
        <a:lstStyle/>
        <a:p>
          <a:pPr rtl="1"/>
          <a:endParaRPr lang="he-IL"/>
        </a:p>
      </dgm:t>
    </dgm:pt>
    <dgm:pt modelId="{2CBDC276-A6A7-4577-88EF-B9665EF3E295}">
      <dgm:prSet phldrT="[Text]"/>
      <dgm:spPr/>
      <dgm:t>
        <a:bodyPr/>
        <a:lstStyle/>
        <a:p>
          <a:pPr rtl="0"/>
          <a:r>
            <a:rPr lang="en-US" smtClean="0"/>
            <a:t>Performance boosting of existing algorithms</a:t>
          </a:r>
          <a:endParaRPr lang="he-IL"/>
        </a:p>
      </dgm:t>
    </dgm:pt>
    <dgm:pt modelId="{4CF477B8-0754-4F51-BA1D-1F8759D4B2AC}" type="parTrans" cxnId="{B7D204B8-736E-481E-9E9B-728B22A26AB8}">
      <dgm:prSet/>
      <dgm:spPr/>
      <dgm:t>
        <a:bodyPr/>
        <a:lstStyle/>
        <a:p>
          <a:pPr rtl="1"/>
          <a:endParaRPr lang="he-IL"/>
        </a:p>
      </dgm:t>
    </dgm:pt>
    <dgm:pt modelId="{584364EE-EE5A-4926-B9CB-9EE5E785A2A8}" type="sibTrans" cxnId="{B7D204B8-736E-481E-9E9B-728B22A26AB8}">
      <dgm:prSet/>
      <dgm:spPr/>
      <dgm:t>
        <a:bodyPr/>
        <a:lstStyle/>
        <a:p>
          <a:pPr rtl="1"/>
          <a:endParaRPr lang="he-IL"/>
        </a:p>
      </dgm:t>
    </dgm:pt>
    <dgm:pt modelId="{6289E42A-3AED-4642-B46E-D8FB22D55A17}">
      <dgm:prSet phldrT="[Text]"/>
      <dgm:spPr/>
      <dgm:t>
        <a:bodyPr/>
        <a:lstStyle/>
        <a:p>
          <a:pPr rtl="0"/>
          <a:r>
            <a:rPr lang="en-US" smtClean="0"/>
            <a:t>Local fusion of multiple versions of the algorithm output</a:t>
          </a:r>
          <a:endParaRPr lang="he-IL"/>
        </a:p>
      </dgm:t>
    </dgm:pt>
    <dgm:pt modelId="{5C10F6E2-C038-451F-8DB8-730A15DCBA2C}" type="parTrans" cxnId="{C545FFBC-6BE0-46F1-BB56-356B40211B20}">
      <dgm:prSet/>
      <dgm:spPr/>
      <dgm:t>
        <a:bodyPr/>
        <a:lstStyle/>
        <a:p>
          <a:pPr rtl="1"/>
          <a:endParaRPr lang="he-IL"/>
        </a:p>
      </dgm:t>
    </dgm:pt>
    <dgm:pt modelId="{CE7C8053-9FB1-48F6-84E6-19CEFD7EA842}" type="sibTrans" cxnId="{C545FFBC-6BE0-46F1-BB56-356B40211B20}">
      <dgm:prSet/>
      <dgm:spPr/>
      <dgm:t>
        <a:bodyPr/>
        <a:lstStyle/>
        <a:p>
          <a:pPr rtl="1"/>
          <a:endParaRPr lang="he-IL"/>
        </a:p>
      </dgm:t>
    </dgm:pt>
    <dgm:pt modelId="{1396EC11-E364-4FBD-8C9A-99066E57C1F7}">
      <dgm:prSet phldrT="[Text]"/>
      <dgm:spPr/>
      <dgm:t>
        <a:bodyPr/>
        <a:lstStyle/>
        <a:p>
          <a:pPr rtl="0"/>
          <a:r>
            <a:rPr lang="en-US" smtClean="0"/>
            <a:t>Adaptation of the method to low-dose CT reconstruction</a:t>
          </a:r>
          <a:endParaRPr lang="he-IL"/>
        </a:p>
      </dgm:t>
    </dgm:pt>
    <dgm:pt modelId="{53C38FEF-7B44-4354-9151-D701D3512EF8}" type="parTrans" cxnId="{97879C72-2E6C-412E-9674-DFBBE2011512}">
      <dgm:prSet/>
      <dgm:spPr/>
      <dgm:t>
        <a:bodyPr/>
        <a:lstStyle/>
        <a:p>
          <a:pPr rtl="1"/>
          <a:endParaRPr lang="he-IL"/>
        </a:p>
      </dgm:t>
    </dgm:pt>
    <dgm:pt modelId="{643B3C55-AA08-4050-93EC-774ACD0744B8}" type="sibTrans" cxnId="{97879C72-2E6C-412E-9674-DFBBE2011512}">
      <dgm:prSet/>
      <dgm:spPr/>
      <dgm:t>
        <a:bodyPr/>
        <a:lstStyle/>
        <a:p>
          <a:pPr rtl="1"/>
          <a:endParaRPr lang="he-IL"/>
        </a:p>
      </dgm:t>
    </dgm:pt>
    <dgm:pt modelId="{78A91588-32C2-444A-86AD-538341D21434}">
      <dgm:prSet phldrT="[Text]"/>
      <dgm:spPr/>
      <dgm:t>
        <a:bodyPr/>
        <a:lstStyle/>
        <a:p>
          <a:pPr rtl="0"/>
          <a:r>
            <a:rPr lang="en-US" smtClean="0"/>
            <a:t>Adaptation of K-SVD to low-dose CT reconstruction</a:t>
          </a:r>
          <a:endParaRPr lang="he-IL"/>
        </a:p>
      </dgm:t>
    </dgm:pt>
    <dgm:pt modelId="{362C7239-41CD-46A4-A919-F06ADCD1BE92}" type="parTrans" cxnId="{A97557CD-306E-424B-9B02-D1E37506BF7B}">
      <dgm:prSet/>
      <dgm:spPr/>
      <dgm:t>
        <a:bodyPr/>
        <a:lstStyle/>
        <a:p>
          <a:pPr rtl="1"/>
          <a:endParaRPr lang="he-IL"/>
        </a:p>
      </dgm:t>
    </dgm:pt>
    <dgm:pt modelId="{1AE5E7D6-69BF-48BF-9C0F-0A1930FD5A3A}" type="sibTrans" cxnId="{A97557CD-306E-424B-9B02-D1E37506BF7B}">
      <dgm:prSet/>
      <dgm:spPr/>
      <dgm:t>
        <a:bodyPr/>
        <a:lstStyle/>
        <a:p>
          <a:pPr rtl="1"/>
          <a:endParaRPr lang="he-IL"/>
        </a:p>
      </dgm:t>
    </dgm:pt>
    <dgm:pt modelId="{0D829F07-CEF1-434A-987E-6685415613F8}">
      <dgm:prSet phldrT="[Text]"/>
      <dgm:spPr/>
      <dgm:t>
        <a:bodyPr/>
        <a:lstStyle/>
        <a:p>
          <a:pPr rtl="0"/>
          <a:r>
            <a:rPr lang="en-US" smtClean="0"/>
            <a:t>Scan model, Noise, Local reconstruction</a:t>
          </a:r>
          <a:endParaRPr lang="he-IL"/>
        </a:p>
      </dgm:t>
    </dgm:pt>
    <dgm:pt modelId="{399F692E-27CF-43DE-A16B-31A1A17C4AD7}" type="parTrans" cxnId="{C3CFB422-494C-4C2A-878A-7018B0D20777}">
      <dgm:prSet/>
      <dgm:spPr/>
      <dgm:t>
        <a:bodyPr/>
        <a:lstStyle/>
        <a:p>
          <a:pPr rtl="1"/>
          <a:endParaRPr lang="he-IL"/>
        </a:p>
      </dgm:t>
    </dgm:pt>
    <dgm:pt modelId="{9C3ACAA2-ADAE-417D-B0D2-71BA9890A9D8}" type="sibTrans" cxnId="{C3CFB422-494C-4C2A-878A-7018B0D20777}">
      <dgm:prSet/>
      <dgm:spPr/>
      <dgm:t>
        <a:bodyPr/>
        <a:lstStyle/>
        <a:p>
          <a:pPr rtl="1"/>
          <a:endParaRPr lang="he-IL"/>
        </a:p>
      </dgm:t>
    </dgm:pt>
    <dgm:pt modelId="{3BA0505C-F01A-49A8-97FF-F1FFEBA91211}" type="pres">
      <dgm:prSet presAssocID="{C49D7B38-C1A5-49A2-88CD-5A5A2E280A2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499C577-EA88-4342-911D-53A704B35479}" type="pres">
      <dgm:prSet presAssocID="{46E50A5F-BD0F-43EB-8F1B-FA07D28FB8BC}" presName="linNode" presStyleCnt="0"/>
      <dgm:spPr/>
    </dgm:pt>
    <dgm:pt modelId="{59458969-1CA1-4A2B-B6DE-F85B278D1A9D}" type="pres">
      <dgm:prSet presAssocID="{46E50A5F-BD0F-43EB-8F1B-FA07D28FB8BC}" presName="parentText" presStyleLbl="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5A9FC63D-8140-4FF6-B946-6FB6C49BFA9E}" type="pres">
      <dgm:prSet presAssocID="{46E50A5F-BD0F-43EB-8F1B-FA07D28FB8BC}" presName="descendantText" presStyleLbl="alignAccFollowNode1" presStyleIdx="0" presStyleCnt="6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71C37B0D-23AB-4387-8046-BD2BB15F8919}" type="pres">
      <dgm:prSet presAssocID="{0F884803-AD0C-46D7-9CBD-C26AE15F421F}" presName="sp" presStyleCnt="0"/>
      <dgm:spPr/>
    </dgm:pt>
    <dgm:pt modelId="{86336281-313D-46A3-BE3C-82D8648092D3}" type="pres">
      <dgm:prSet presAssocID="{8A06C16D-7A8D-44C5-BBB4-F7BC48693806}" presName="linNode" presStyleCnt="0"/>
      <dgm:spPr/>
    </dgm:pt>
    <dgm:pt modelId="{166688F6-C81F-4168-8E41-D1780FF27BE8}" type="pres">
      <dgm:prSet presAssocID="{8A06C16D-7A8D-44C5-BBB4-F7BC48693806}" presName="parentText" presStyleLbl="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20F4537A-EBA8-4C03-8C84-B15E052F5EA9}" type="pres">
      <dgm:prSet presAssocID="{8A06C16D-7A8D-44C5-BBB4-F7BC48693806}" presName="descendantText" presStyleLbl="alignAccFollowNode1" presStyleIdx="1" presStyleCnt="6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C6EE51C1-F693-4DAA-BFE8-12113B483A4C}" type="pres">
      <dgm:prSet presAssocID="{74BFE647-A2F4-4DAB-8B89-B2E60EA6796A}" presName="sp" presStyleCnt="0"/>
      <dgm:spPr/>
    </dgm:pt>
    <dgm:pt modelId="{6C401BED-50C0-4E6F-A96C-85F872BA94E5}" type="pres">
      <dgm:prSet presAssocID="{573DF6C9-414D-4BB6-8675-42B1CBDE1CB0}" presName="linNode" presStyleCnt="0"/>
      <dgm:spPr/>
    </dgm:pt>
    <dgm:pt modelId="{451C1962-5FD8-4FCD-AAE6-3FCB83BE6C3A}" type="pres">
      <dgm:prSet presAssocID="{573DF6C9-414D-4BB6-8675-42B1CBDE1CB0}" presName="parentText" presStyleLbl="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B85E5F-8F72-48C8-862F-B2492FBA1AE3}" type="pres">
      <dgm:prSet presAssocID="{573DF6C9-414D-4BB6-8675-42B1CBDE1CB0}" presName="descendantText" presStyleLbl="alignAccFollowNode1" presStyleIdx="2" presStyleCnt="6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90F467AC-7707-47E5-B682-5F8640032355}" type="pres">
      <dgm:prSet presAssocID="{43B8B8C8-B384-40C0-B7D5-840077809B2F}" presName="sp" presStyleCnt="0"/>
      <dgm:spPr/>
    </dgm:pt>
    <dgm:pt modelId="{5300F81A-581F-4318-990B-68D0769B96BF}" type="pres">
      <dgm:prSet presAssocID="{D20A53F4-53A6-4F0F-B9CE-CDCF66E6FFB2}" presName="linNode" presStyleCnt="0"/>
      <dgm:spPr/>
    </dgm:pt>
    <dgm:pt modelId="{B563CE55-D95E-4AB4-96E9-129C7AC492F9}" type="pres">
      <dgm:prSet presAssocID="{D20A53F4-53A6-4F0F-B9CE-CDCF66E6FFB2}" presName="parentText" presStyleLbl="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8C65F4EA-D97B-4B70-9FE5-E4D9AF0EF265}" type="pres">
      <dgm:prSet presAssocID="{D20A53F4-53A6-4F0F-B9CE-CDCF66E6FFB2}" presName="descendantText" presStyleLbl="alignAccFollow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B26461-7306-4684-BEE8-B30589A823D5}" type="pres">
      <dgm:prSet presAssocID="{8BFBB97E-7654-4DF1-8B84-5F88413DE9E5}" presName="sp" presStyleCnt="0"/>
      <dgm:spPr/>
    </dgm:pt>
    <dgm:pt modelId="{75481D6F-5FE0-4973-8104-40CBDF18239D}" type="pres">
      <dgm:prSet presAssocID="{386B0FC9-3C6A-41E7-A31C-0D7E726637E3}" presName="linNode" presStyleCnt="0"/>
      <dgm:spPr/>
    </dgm:pt>
    <dgm:pt modelId="{2C562A02-859D-46DD-AF1D-D6E885A50FFA}" type="pres">
      <dgm:prSet presAssocID="{386B0FC9-3C6A-41E7-A31C-0D7E726637E3}" presName="parentText" presStyleLbl="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DB92752E-F3B1-4995-8254-EF059A96390B}" type="pres">
      <dgm:prSet presAssocID="{386B0FC9-3C6A-41E7-A31C-0D7E726637E3}" presName="descendantText" presStyleLbl="alignAccFollow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C69AB3-E03E-4623-A0FA-AA2693D94E8E}" type="pres">
      <dgm:prSet presAssocID="{64F0D0B2-2D4F-4514-ACA6-5B0850C7F93F}" presName="sp" presStyleCnt="0"/>
      <dgm:spPr/>
    </dgm:pt>
    <dgm:pt modelId="{A9CD8EB4-ED15-4745-A9DB-48E49469520B}" type="pres">
      <dgm:prSet presAssocID="{2CBDC276-A6A7-4577-88EF-B9665EF3E295}" presName="linNode" presStyleCnt="0"/>
      <dgm:spPr/>
    </dgm:pt>
    <dgm:pt modelId="{C57A543B-8A3E-4C74-8C8F-71FF0B9DAB44}" type="pres">
      <dgm:prSet presAssocID="{2CBDC276-A6A7-4577-88EF-B9665EF3E295}" presName="parentText" presStyleLbl="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3DC182CE-412C-4F90-9C26-F31E9C6680DA}" type="pres">
      <dgm:prSet presAssocID="{2CBDC276-A6A7-4577-88EF-B9665EF3E295}" presName="descendantText" presStyleLbl="alignAccFollow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BC58E15-0A7D-4F64-9CB8-E600F31982F6}" type="presOf" srcId="{78E3ED5E-7FC4-4082-91D1-17DDEDAF07EF}" destId="{20F4537A-EBA8-4C03-8C84-B15E052F5EA9}" srcOrd="0" destOrd="0" presId="urn:microsoft.com/office/officeart/2005/8/layout/vList5"/>
    <dgm:cxn modelId="{D968BDBE-E900-4CF0-827B-ECD1E24BC0B0}" srcId="{573DF6C9-414D-4BB6-8675-42B1CBDE1CB0}" destId="{71802D94-0BF0-4EA6-A7AF-EE2BBE529D10}" srcOrd="0" destOrd="0" parTransId="{833AD4AA-3BB0-4C98-B09C-4B0C42D0CF31}" sibTransId="{6BB1E3D7-6C92-4566-9304-1E6BEE7766C3}"/>
    <dgm:cxn modelId="{30559183-6EF7-447B-AC21-E5EE760CB4D1}" type="presOf" srcId="{386B0FC9-3C6A-41E7-A31C-0D7E726637E3}" destId="{2C562A02-859D-46DD-AF1D-D6E885A50FFA}" srcOrd="0" destOrd="0" presId="urn:microsoft.com/office/officeart/2005/8/layout/vList5"/>
    <dgm:cxn modelId="{DE2095EC-57BD-4B7F-97A3-7F4BEBDE0E95}" srcId="{C49D7B38-C1A5-49A2-88CD-5A5A2E280A23}" destId="{46E50A5F-BD0F-43EB-8F1B-FA07D28FB8BC}" srcOrd="0" destOrd="0" parTransId="{0F3DF3D2-829B-4CC4-AA81-DB60B16905EE}" sibTransId="{0F884803-AD0C-46D7-9CBD-C26AE15F421F}"/>
    <dgm:cxn modelId="{7887F4ED-7992-45BB-A613-1F7D429C6ABC}" srcId="{C49D7B38-C1A5-49A2-88CD-5A5A2E280A23}" destId="{573DF6C9-414D-4BB6-8675-42B1CBDE1CB0}" srcOrd="2" destOrd="0" parTransId="{FEAC791E-0CBA-4EB4-AB68-CF622EF70852}" sibTransId="{43B8B8C8-B384-40C0-B7D5-840077809B2F}"/>
    <dgm:cxn modelId="{757DA9B3-CA54-4665-8080-6056C21E2F99}" type="presOf" srcId="{0D829F07-CEF1-434A-987E-6685415613F8}" destId="{5A9FC63D-8140-4FF6-B946-6FB6C49BFA9E}" srcOrd="0" destOrd="0" presId="urn:microsoft.com/office/officeart/2005/8/layout/vList5"/>
    <dgm:cxn modelId="{E371FC00-4396-45B0-9F97-0C6E5E66A885}" type="presOf" srcId="{C49D7B38-C1A5-49A2-88CD-5A5A2E280A23}" destId="{3BA0505C-F01A-49A8-97FF-F1FFEBA91211}" srcOrd="0" destOrd="0" presId="urn:microsoft.com/office/officeart/2005/8/layout/vList5"/>
    <dgm:cxn modelId="{4E19C94F-94F1-4AD8-8505-F4179A0C487C}" type="presOf" srcId="{8A06C16D-7A8D-44C5-BBB4-F7BC48693806}" destId="{166688F6-C81F-4168-8E41-D1780FF27BE8}" srcOrd="0" destOrd="0" presId="urn:microsoft.com/office/officeart/2005/8/layout/vList5"/>
    <dgm:cxn modelId="{D6E34FD0-5F09-4AAA-8A88-39828CBC2077}" type="presOf" srcId="{78A91588-32C2-444A-86AD-538341D21434}" destId="{8C65F4EA-D97B-4B70-9FE5-E4D9AF0EF265}" srcOrd="0" destOrd="0" presId="urn:microsoft.com/office/officeart/2005/8/layout/vList5"/>
    <dgm:cxn modelId="{2660F3D0-74DB-4D95-8FC7-A2E02344475C}" srcId="{8A06C16D-7A8D-44C5-BBB4-F7BC48693806}" destId="{78E3ED5E-7FC4-4082-91D1-17DDEDAF07EF}" srcOrd="0" destOrd="0" parTransId="{64613796-3C05-469B-85E0-1684A14B7651}" sibTransId="{F0BE258C-02F3-4517-8B35-336FD5EADE1F}"/>
    <dgm:cxn modelId="{C545FFBC-6BE0-46F1-BB56-356B40211B20}" srcId="{2CBDC276-A6A7-4577-88EF-B9665EF3E295}" destId="{6289E42A-3AED-4642-B46E-D8FB22D55A17}" srcOrd="0" destOrd="0" parTransId="{5C10F6E2-C038-451F-8DB8-730A15DCBA2C}" sibTransId="{CE7C8053-9FB1-48F6-84E6-19CEFD7EA842}"/>
    <dgm:cxn modelId="{D4E4164E-6C13-4BFB-98BC-6184C4740342}" type="presOf" srcId="{46E50A5F-BD0F-43EB-8F1B-FA07D28FB8BC}" destId="{59458969-1CA1-4A2B-B6DE-F85B278D1A9D}" srcOrd="0" destOrd="0" presId="urn:microsoft.com/office/officeart/2005/8/layout/vList5"/>
    <dgm:cxn modelId="{DA4714E7-DD73-4D32-9116-42CA6DD27137}" type="presOf" srcId="{573DF6C9-414D-4BB6-8675-42B1CBDE1CB0}" destId="{451C1962-5FD8-4FCD-AAE6-3FCB83BE6C3A}" srcOrd="0" destOrd="0" presId="urn:microsoft.com/office/officeart/2005/8/layout/vList5"/>
    <dgm:cxn modelId="{A97557CD-306E-424B-9B02-D1E37506BF7B}" srcId="{D20A53F4-53A6-4F0F-B9CE-CDCF66E6FFB2}" destId="{78A91588-32C2-444A-86AD-538341D21434}" srcOrd="0" destOrd="0" parTransId="{362C7239-41CD-46A4-A919-F06ADCD1BE92}" sibTransId="{1AE5E7D6-69BF-48BF-9C0F-0A1930FD5A3A}"/>
    <dgm:cxn modelId="{FD8AB58F-C924-4168-B393-90ADD202B578}" srcId="{C49D7B38-C1A5-49A2-88CD-5A5A2E280A23}" destId="{D20A53F4-53A6-4F0F-B9CE-CDCF66E6FFB2}" srcOrd="3" destOrd="0" parTransId="{DB83CE2E-96B8-4FAB-AFB4-26FFCE6BD7BE}" sibTransId="{8BFBB97E-7654-4DF1-8B84-5F88413DE9E5}"/>
    <dgm:cxn modelId="{58274F7D-D366-437D-A7DA-4CA680623990}" type="presOf" srcId="{D20A53F4-53A6-4F0F-B9CE-CDCF66E6FFB2}" destId="{B563CE55-D95E-4AB4-96E9-129C7AC492F9}" srcOrd="0" destOrd="0" presId="urn:microsoft.com/office/officeart/2005/8/layout/vList5"/>
    <dgm:cxn modelId="{651D378A-C79F-4287-AA16-537466BA2E96}" type="presOf" srcId="{1396EC11-E364-4FBD-8C9A-99066E57C1F7}" destId="{DB92752E-F3B1-4995-8254-EF059A96390B}" srcOrd="0" destOrd="0" presId="urn:microsoft.com/office/officeart/2005/8/layout/vList5"/>
    <dgm:cxn modelId="{97879C72-2E6C-412E-9674-DFBBE2011512}" srcId="{386B0FC9-3C6A-41E7-A31C-0D7E726637E3}" destId="{1396EC11-E364-4FBD-8C9A-99066E57C1F7}" srcOrd="0" destOrd="0" parTransId="{53C38FEF-7B44-4354-9151-D701D3512EF8}" sibTransId="{643B3C55-AA08-4050-93EC-774ACD0744B8}"/>
    <dgm:cxn modelId="{00939AA8-3C2F-47C2-BFD8-51B941E56BDC}" type="presOf" srcId="{6289E42A-3AED-4642-B46E-D8FB22D55A17}" destId="{3DC182CE-412C-4F90-9C26-F31E9C6680DA}" srcOrd="0" destOrd="0" presId="urn:microsoft.com/office/officeart/2005/8/layout/vList5"/>
    <dgm:cxn modelId="{C3CFB422-494C-4C2A-878A-7018B0D20777}" srcId="{46E50A5F-BD0F-43EB-8F1B-FA07D28FB8BC}" destId="{0D829F07-CEF1-434A-987E-6685415613F8}" srcOrd="0" destOrd="0" parTransId="{399F692E-27CF-43DE-A16B-31A1A17C4AD7}" sibTransId="{9C3ACAA2-ADAE-417D-B0D2-71BA9890A9D8}"/>
    <dgm:cxn modelId="{9C63F5E8-D8F7-4675-A5CC-DFDA14B1ABAE}" type="presOf" srcId="{2CBDC276-A6A7-4577-88EF-B9665EF3E295}" destId="{C57A543B-8A3E-4C74-8C8F-71FF0B9DAB44}" srcOrd="0" destOrd="0" presId="urn:microsoft.com/office/officeart/2005/8/layout/vList5"/>
    <dgm:cxn modelId="{B7D204B8-736E-481E-9E9B-728B22A26AB8}" srcId="{C49D7B38-C1A5-49A2-88CD-5A5A2E280A23}" destId="{2CBDC276-A6A7-4577-88EF-B9665EF3E295}" srcOrd="5" destOrd="0" parTransId="{4CF477B8-0754-4F51-BA1D-1F8759D4B2AC}" sibTransId="{584364EE-EE5A-4926-B9CB-9EE5E785A2A8}"/>
    <dgm:cxn modelId="{978C0B19-58C8-4826-B173-D37E69B93610}" type="presOf" srcId="{71802D94-0BF0-4EA6-A7AF-EE2BBE529D10}" destId="{56B85E5F-8F72-48C8-862F-B2492FBA1AE3}" srcOrd="0" destOrd="0" presId="urn:microsoft.com/office/officeart/2005/8/layout/vList5"/>
    <dgm:cxn modelId="{32734373-BCDA-48F3-B754-3624FFD5A5EF}" srcId="{C49D7B38-C1A5-49A2-88CD-5A5A2E280A23}" destId="{8A06C16D-7A8D-44C5-BBB4-F7BC48693806}" srcOrd="1" destOrd="0" parTransId="{01DE707B-EBBB-4590-9C4A-66FC6543C912}" sibTransId="{74BFE647-A2F4-4DAB-8B89-B2E60EA6796A}"/>
    <dgm:cxn modelId="{2AF1DE36-5148-40E5-817B-FBAD80BE19DF}" srcId="{C49D7B38-C1A5-49A2-88CD-5A5A2E280A23}" destId="{386B0FC9-3C6A-41E7-A31C-0D7E726637E3}" srcOrd="4" destOrd="0" parTransId="{97074DD4-5CD5-4B0A-A8A0-932E2107A62F}" sibTransId="{64F0D0B2-2D4F-4514-ACA6-5B0850C7F93F}"/>
    <dgm:cxn modelId="{9A67689F-741B-47C6-A528-F27EEAE8555A}" type="presParOf" srcId="{3BA0505C-F01A-49A8-97FF-F1FFEBA91211}" destId="{0499C577-EA88-4342-911D-53A704B35479}" srcOrd="0" destOrd="0" presId="urn:microsoft.com/office/officeart/2005/8/layout/vList5"/>
    <dgm:cxn modelId="{621F8A73-971D-42BD-B102-F4E71FB4C3FC}" type="presParOf" srcId="{0499C577-EA88-4342-911D-53A704B35479}" destId="{59458969-1CA1-4A2B-B6DE-F85B278D1A9D}" srcOrd="0" destOrd="0" presId="urn:microsoft.com/office/officeart/2005/8/layout/vList5"/>
    <dgm:cxn modelId="{0D03C21C-A340-4A5B-B0E0-073945104447}" type="presParOf" srcId="{0499C577-EA88-4342-911D-53A704B35479}" destId="{5A9FC63D-8140-4FF6-B946-6FB6C49BFA9E}" srcOrd="1" destOrd="0" presId="urn:microsoft.com/office/officeart/2005/8/layout/vList5"/>
    <dgm:cxn modelId="{55D13DA1-F1EF-4B58-B56D-19715B51E83E}" type="presParOf" srcId="{3BA0505C-F01A-49A8-97FF-F1FFEBA91211}" destId="{71C37B0D-23AB-4387-8046-BD2BB15F8919}" srcOrd="1" destOrd="0" presId="urn:microsoft.com/office/officeart/2005/8/layout/vList5"/>
    <dgm:cxn modelId="{63612E7B-1762-4988-8DF2-133946FA1693}" type="presParOf" srcId="{3BA0505C-F01A-49A8-97FF-F1FFEBA91211}" destId="{86336281-313D-46A3-BE3C-82D8648092D3}" srcOrd="2" destOrd="0" presId="urn:microsoft.com/office/officeart/2005/8/layout/vList5"/>
    <dgm:cxn modelId="{48E3EF99-339D-4FD2-A94A-22943112AF4A}" type="presParOf" srcId="{86336281-313D-46A3-BE3C-82D8648092D3}" destId="{166688F6-C81F-4168-8E41-D1780FF27BE8}" srcOrd="0" destOrd="0" presId="urn:microsoft.com/office/officeart/2005/8/layout/vList5"/>
    <dgm:cxn modelId="{C82B8FC3-7910-4736-B333-3B90C43C37B6}" type="presParOf" srcId="{86336281-313D-46A3-BE3C-82D8648092D3}" destId="{20F4537A-EBA8-4C03-8C84-B15E052F5EA9}" srcOrd="1" destOrd="0" presId="urn:microsoft.com/office/officeart/2005/8/layout/vList5"/>
    <dgm:cxn modelId="{BB889C4C-B5D0-4580-9B86-9B415118CA38}" type="presParOf" srcId="{3BA0505C-F01A-49A8-97FF-F1FFEBA91211}" destId="{C6EE51C1-F693-4DAA-BFE8-12113B483A4C}" srcOrd="3" destOrd="0" presId="urn:microsoft.com/office/officeart/2005/8/layout/vList5"/>
    <dgm:cxn modelId="{D1598B2A-7F86-40A7-9F65-68A927EF3656}" type="presParOf" srcId="{3BA0505C-F01A-49A8-97FF-F1FFEBA91211}" destId="{6C401BED-50C0-4E6F-A96C-85F872BA94E5}" srcOrd="4" destOrd="0" presId="urn:microsoft.com/office/officeart/2005/8/layout/vList5"/>
    <dgm:cxn modelId="{3406C3A1-232B-4284-BF7F-00C179DE2D12}" type="presParOf" srcId="{6C401BED-50C0-4E6F-A96C-85F872BA94E5}" destId="{451C1962-5FD8-4FCD-AAE6-3FCB83BE6C3A}" srcOrd="0" destOrd="0" presId="urn:microsoft.com/office/officeart/2005/8/layout/vList5"/>
    <dgm:cxn modelId="{310D3E61-30FE-434F-8F27-A4ECDBC045E9}" type="presParOf" srcId="{6C401BED-50C0-4E6F-A96C-85F872BA94E5}" destId="{56B85E5F-8F72-48C8-862F-B2492FBA1AE3}" srcOrd="1" destOrd="0" presId="urn:microsoft.com/office/officeart/2005/8/layout/vList5"/>
    <dgm:cxn modelId="{13CD59DC-736D-4791-8B4A-251DA55CFA43}" type="presParOf" srcId="{3BA0505C-F01A-49A8-97FF-F1FFEBA91211}" destId="{90F467AC-7707-47E5-B682-5F8640032355}" srcOrd="5" destOrd="0" presId="urn:microsoft.com/office/officeart/2005/8/layout/vList5"/>
    <dgm:cxn modelId="{6B934038-DFA6-4082-AE35-9FBC0A963609}" type="presParOf" srcId="{3BA0505C-F01A-49A8-97FF-F1FFEBA91211}" destId="{5300F81A-581F-4318-990B-68D0769B96BF}" srcOrd="6" destOrd="0" presId="urn:microsoft.com/office/officeart/2005/8/layout/vList5"/>
    <dgm:cxn modelId="{9CEE2AF5-0C0B-4C4E-AB89-C62DC19E9DAE}" type="presParOf" srcId="{5300F81A-581F-4318-990B-68D0769B96BF}" destId="{B563CE55-D95E-4AB4-96E9-129C7AC492F9}" srcOrd="0" destOrd="0" presId="urn:microsoft.com/office/officeart/2005/8/layout/vList5"/>
    <dgm:cxn modelId="{806C51E3-9B9D-49B7-A05F-F4BDD0009A9F}" type="presParOf" srcId="{5300F81A-581F-4318-990B-68D0769B96BF}" destId="{8C65F4EA-D97B-4B70-9FE5-E4D9AF0EF265}" srcOrd="1" destOrd="0" presId="urn:microsoft.com/office/officeart/2005/8/layout/vList5"/>
    <dgm:cxn modelId="{C81D9612-8957-4828-A81D-08FFE7FAE6FD}" type="presParOf" srcId="{3BA0505C-F01A-49A8-97FF-F1FFEBA91211}" destId="{C3B26461-7306-4684-BEE8-B30589A823D5}" srcOrd="7" destOrd="0" presId="urn:microsoft.com/office/officeart/2005/8/layout/vList5"/>
    <dgm:cxn modelId="{C0CA2991-EA92-4E43-A0FF-F90C4F576B2A}" type="presParOf" srcId="{3BA0505C-F01A-49A8-97FF-F1FFEBA91211}" destId="{75481D6F-5FE0-4973-8104-40CBDF18239D}" srcOrd="8" destOrd="0" presId="urn:microsoft.com/office/officeart/2005/8/layout/vList5"/>
    <dgm:cxn modelId="{BA287B80-7BBE-4F75-AF3D-6E0595B63451}" type="presParOf" srcId="{75481D6F-5FE0-4973-8104-40CBDF18239D}" destId="{2C562A02-859D-46DD-AF1D-D6E885A50FFA}" srcOrd="0" destOrd="0" presId="urn:microsoft.com/office/officeart/2005/8/layout/vList5"/>
    <dgm:cxn modelId="{875E8203-2D52-4959-9F9B-9388A7603569}" type="presParOf" srcId="{75481D6F-5FE0-4973-8104-40CBDF18239D}" destId="{DB92752E-F3B1-4995-8254-EF059A96390B}" srcOrd="1" destOrd="0" presId="urn:microsoft.com/office/officeart/2005/8/layout/vList5"/>
    <dgm:cxn modelId="{0C189773-4D21-40A4-97A7-E5187A761051}" type="presParOf" srcId="{3BA0505C-F01A-49A8-97FF-F1FFEBA91211}" destId="{50C69AB3-E03E-4623-A0FA-AA2693D94E8E}" srcOrd="9" destOrd="0" presId="urn:microsoft.com/office/officeart/2005/8/layout/vList5"/>
    <dgm:cxn modelId="{1E03D93F-6235-4941-B7C9-D6F5C9AB6389}" type="presParOf" srcId="{3BA0505C-F01A-49A8-97FF-F1FFEBA91211}" destId="{A9CD8EB4-ED15-4745-A9DB-48E49469520B}" srcOrd="10" destOrd="0" presId="urn:microsoft.com/office/officeart/2005/8/layout/vList5"/>
    <dgm:cxn modelId="{64A178C7-D6F9-4F23-AB1F-45C3F9795040}" type="presParOf" srcId="{A9CD8EB4-ED15-4745-A9DB-48E49469520B}" destId="{C57A543B-8A3E-4C74-8C8F-71FF0B9DAB44}" srcOrd="0" destOrd="0" presId="urn:microsoft.com/office/officeart/2005/8/layout/vList5"/>
    <dgm:cxn modelId="{A767C17B-07F6-4E57-815C-67C22D979FF0}" type="presParOf" srcId="{A9CD8EB4-ED15-4745-A9DB-48E49469520B}" destId="{3DC182CE-412C-4F90-9C26-F31E9C6680DA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C49D7B38-C1A5-49A2-88CD-5A5A2E280A23}" type="doc">
      <dgm:prSet loTypeId="urn:microsoft.com/office/officeart/2005/8/layout/vList5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pPr rtl="1"/>
          <a:endParaRPr lang="he-IL"/>
        </a:p>
      </dgm:t>
    </dgm:pt>
    <dgm:pt modelId="{46E50A5F-BD0F-43EB-8F1B-FA07D28FB8BC}">
      <dgm:prSet phldrT="[Text]"/>
      <dgm:spPr/>
      <dgm:t>
        <a:bodyPr/>
        <a:lstStyle/>
        <a:p>
          <a:pPr rtl="0"/>
          <a:r>
            <a:rPr lang="en-US" smtClean="0"/>
            <a:t>Intro to Computed Tomography</a:t>
          </a:r>
          <a:endParaRPr lang="he-IL"/>
        </a:p>
      </dgm:t>
    </dgm:pt>
    <dgm:pt modelId="{0F3DF3D2-829B-4CC4-AA81-DB60B16905EE}" type="parTrans" cxnId="{DE2095EC-57BD-4B7F-97A3-7F4BEBDE0E95}">
      <dgm:prSet/>
      <dgm:spPr/>
      <dgm:t>
        <a:bodyPr/>
        <a:lstStyle/>
        <a:p>
          <a:pPr rtl="1"/>
          <a:endParaRPr lang="he-IL"/>
        </a:p>
      </dgm:t>
    </dgm:pt>
    <dgm:pt modelId="{0F884803-AD0C-46D7-9CBD-C26AE15F421F}" type="sibTrans" cxnId="{DE2095EC-57BD-4B7F-97A3-7F4BEBDE0E95}">
      <dgm:prSet/>
      <dgm:spPr/>
      <dgm:t>
        <a:bodyPr/>
        <a:lstStyle/>
        <a:p>
          <a:pPr rtl="1"/>
          <a:endParaRPr lang="he-IL"/>
        </a:p>
      </dgm:t>
    </dgm:pt>
    <dgm:pt modelId="{573DF6C9-414D-4BB6-8675-42B1CBDE1CB0}">
      <dgm:prSet phldrT="[Text]"/>
      <dgm:spPr/>
      <dgm:t>
        <a:bodyPr/>
        <a:lstStyle/>
        <a:p>
          <a:pPr rtl="0"/>
          <a:r>
            <a:rPr lang="en-US" smtClean="0"/>
            <a:t>Adaptive FBP</a:t>
          </a:r>
          <a:endParaRPr lang="he-IL"/>
        </a:p>
      </dgm:t>
    </dgm:pt>
    <dgm:pt modelId="{FEAC791E-0CBA-4EB4-AB68-CF622EF70852}" type="parTrans" cxnId="{7887F4ED-7992-45BB-A613-1F7D429C6ABC}">
      <dgm:prSet/>
      <dgm:spPr/>
      <dgm:t>
        <a:bodyPr/>
        <a:lstStyle/>
        <a:p>
          <a:pPr rtl="1"/>
          <a:endParaRPr lang="he-IL"/>
        </a:p>
      </dgm:t>
    </dgm:pt>
    <dgm:pt modelId="{43B8B8C8-B384-40C0-B7D5-840077809B2F}" type="sibTrans" cxnId="{7887F4ED-7992-45BB-A613-1F7D429C6ABC}">
      <dgm:prSet/>
      <dgm:spPr/>
      <dgm:t>
        <a:bodyPr/>
        <a:lstStyle/>
        <a:p>
          <a:pPr rtl="1"/>
          <a:endParaRPr lang="he-IL"/>
        </a:p>
      </dgm:t>
    </dgm:pt>
    <dgm:pt modelId="{8A06C16D-7A8D-44C5-BBB4-F7BC48693806}">
      <dgm:prSet phldrT="[Text]"/>
      <dgm:spPr/>
      <dgm:t>
        <a:bodyPr/>
        <a:lstStyle/>
        <a:p>
          <a:pPr rtl="0"/>
          <a:r>
            <a:rPr lang="en-US" smtClean="0"/>
            <a:t>Framework of adaptive reconstruction</a:t>
          </a:r>
          <a:endParaRPr lang="he-IL"/>
        </a:p>
      </dgm:t>
    </dgm:pt>
    <dgm:pt modelId="{74BFE647-A2F4-4DAB-8B89-B2E60EA6796A}" type="sibTrans" cxnId="{32734373-BCDA-48F3-B754-3624FFD5A5EF}">
      <dgm:prSet/>
      <dgm:spPr/>
      <dgm:t>
        <a:bodyPr/>
        <a:lstStyle/>
        <a:p>
          <a:pPr rtl="1"/>
          <a:endParaRPr lang="he-IL"/>
        </a:p>
      </dgm:t>
    </dgm:pt>
    <dgm:pt modelId="{01DE707B-EBBB-4590-9C4A-66FC6543C912}" type="parTrans" cxnId="{32734373-BCDA-48F3-B754-3624FFD5A5EF}">
      <dgm:prSet/>
      <dgm:spPr/>
      <dgm:t>
        <a:bodyPr/>
        <a:lstStyle/>
        <a:p>
          <a:pPr rtl="1"/>
          <a:endParaRPr lang="he-IL"/>
        </a:p>
      </dgm:t>
    </dgm:pt>
    <dgm:pt modelId="{78E3ED5E-7FC4-4082-91D1-17DDEDAF07EF}">
      <dgm:prSet phldrT="[Text]"/>
      <dgm:spPr/>
      <dgm:t>
        <a:bodyPr/>
        <a:lstStyle/>
        <a:p>
          <a:pPr rtl="0"/>
          <a:r>
            <a:rPr lang="en-US" smtClean="0"/>
            <a:t>General scheme of supervised learning </a:t>
          </a:r>
          <a:endParaRPr lang="he-IL"/>
        </a:p>
      </dgm:t>
    </dgm:pt>
    <dgm:pt modelId="{F0BE258C-02F3-4517-8B35-336FD5EADE1F}" type="sibTrans" cxnId="{2660F3D0-74DB-4D95-8FC7-A2E02344475C}">
      <dgm:prSet/>
      <dgm:spPr/>
      <dgm:t>
        <a:bodyPr/>
        <a:lstStyle/>
        <a:p>
          <a:pPr rtl="1"/>
          <a:endParaRPr lang="he-IL"/>
        </a:p>
      </dgm:t>
    </dgm:pt>
    <dgm:pt modelId="{64613796-3C05-469B-85E0-1684A14B7651}" type="parTrans" cxnId="{2660F3D0-74DB-4D95-8FC7-A2E02344475C}">
      <dgm:prSet/>
      <dgm:spPr/>
      <dgm:t>
        <a:bodyPr/>
        <a:lstStyle/>
        <a:p>
          <a:pPr rtl="1"/>
          <a:endParaRPr lang="he-IL"/>
        </a:p>
      </dgm:t>
    </dgm:pt>
    <dgm:pt modelId="{71802D94-0BF0-4EA6-A7AF-EE2BBE529D10}">
      <dgm:prSet phldrT="[Text]"/>
      <dgm:spPr/>
      <dgm:t>
        <a:bodyPr/>
        <a:lstStyle/>
        <a:p>
          <a:pPr rtl="0"/>
          <a:r>
            <a:rPr lang="en-US" smtClean="0"/>
            <a:t>Learned FBP filter for local reconstruction</a:t>
          </a:r>
          <a:endParaRPr lang="he-IL"/>
        </a:p>
      </dgm:t>
    </dgm:pt>
    <dgm:pt modelId="{833AD4AA-3BB0-4C98-B09C-4B0C42D0CF31}" type="parTrans" cxnId="{D968BDBE-E900-4CF0-827B-ECD1E24BC0B0}">
      <dgm:prSet/>
      <dgm:spPr/>
      <dgm:t>
        <a:bodyPr/>
        <a:lstStyle/>
        <a:p>
          <a:pPr rtl="1"/>
          <a:endParaRPr lang="he-IL"/>
        </a:p>
      </dgm:t>
    </dgm:pt>
    <dgm:pt modelId="{6BB1E3D7-6C92-4566-9304-1E6BEE7766C3}" type="sibTrans" cxnId="{D968BDBE-E900-4CF0-827B-ECD1E24BC0B0}">
      <dgm:prSet/>
      <dgm:spPr/>
      <dgm:t>
        <a:bodyPr/>
        <a:lstStyle/>
        <a:p>
          <a:pPr rtl="1"/>
          <a:endParaRPr lang="he-IL"/>
        </a:p>
      </dgm:t>
    </dgm:pt>
    <dgm:pt modelId="{D20A53F4-53A6-4F0F-B9CE-CDCF66E6FFB2}">
      <dgm:prSet phldrT="[Text]"/>
      <dgm:spPr/>
      <dgm:t>
        <a:bodyPr/>
        <a:lstStyle/>
        <a:p>
          <a:pPr rtl="0"/>
          <a:r>
            <a:rPr lang="en-US" err="1" smtClean="0"/>
            <a:t>Sparsity</a:t>
          </a:r>
          <a:r>
            <a:rPr lang="en-US" smtClean="0"/>
            <a:t>-based </a:t>
          </a:r>
          <a:r>
            <a:rPr lang="en-US" err="1" smtClean="0"/>
            <a:t>sinogram</a:t>
          </a:r>
          <a:r>
            <a:rPr lang="en-US" smtClean="0"/>
            <a:t> restoration</a:t>
          </a:r>
          <a:endParaRPr lang="he-IL"/>
        </a:p>
      </dgm:t>
    </dgm:pt>
    <dgm:pt modelId="{DB83CE2E-96B8-4FAB-AFB4-26FFCE6BD7BE}" type="parTrans" cxnId="{FD8AB58F-C924-4168-B393-90ADD202B578}">
      <dgm:prSet/>
      <dgm:spPr/>
      <dgm:t>
        <a:bodyPr/>
        <a:lstStyle/>
        <a:p>
          <a:pPr rtl="1"/>
          <a:endParaRPr lang="he-IL"/>
        </a:p>
      </dgm:t>
    </dgm:pt>
    <dgm:pt modelId="{8BFBB97E-7654-4DF1-8B84-5F88413DE9E5}" type="sibTrans" cxnId="{FD8AB58F-C924-4168-B393-90ADD202B578}">
      <dgm:prSet/>
      <dgm:spPr/>
      <dgm:t>
        <a:bodyPr/>
        <a:lstStyle/>
        <a:p>
          <a:pPr rtl="1"/>
          <a:endParaRPr lang="he-IL"/>
        </a:p>
      </dgm:t>
    </dgm:pt>
    <dgm:pt modelId="{386B0FC9-3C6A-41E7-A31C-0D7E726637E3}">
      <dgm:prSet phldrT="[Text]"/>
      <dgm:spPr/>
      <dgm:t>
        <a:bodyPr/>
        <a:lstStyle/>
        <a:p>
          <a:pPr rtl="0"/>
          <a:r>
            <a:rPr lang="en-US" smtClean="0"/>
            <a:t>Learned shrinkage in a transform domain</a:t>
          </a:r>
          <a:endParaRPr lang="he-IL"/>
        </a:p>
      </dgm:t>
    </dgm:pt>
    <dgm:pt modelId="{97074DD4-5CD5-4B0A-A8A0-932E2107A62F}" type="parTrans" cxnId="{2AF1DE36-5148-40E5-817B-FBAD80BE19DF}">
      <dgm:prSet/>
      <dgm:spPr/>
      <dgm:t>
        <a:bodyPr/>
        <a:lstStyle/>
        <a:p>
          <a:pPr rtl="1"/>
          <a:endParaRPr lang="he-IL"/>
        </a:p>
      </dgm:t>
    </dgm:pt>
    <dgm:pt modelId="{64F0D0B2-2D4F-4514-ACA6-5B0850C7F93F}" type="sibTrans" cxnId="{2AF1DE36-5148-40E5-817B-FBAD80BE19DF}">
      <dgm:prSet/>
      <dgm:spPr/>
      <dgm:t>
        <a:bodyPr/>
        <a:lstStyle/>
        <a:p>
          <a:pPr rtl="1"/>
          <a:endParaRPr lang="he-IL"/>
        </a:p>
      </dgm:t>
    </dgm:pt>
    <dgm:pt modelId="{2CBDC276-A6A7-4577-88EF-B9665EF3E295}">
      <dgm:prSet phldrT="[Text]"/>
      <dgm:spPr/>
      <dgm:t>
        <a:bodyPr/>
        <a:lstStyle/>
        <a:p>
          <a:pPr rtl="0"/>
          <a:r>
            <a:rPr lang="en-US" smtClean="0"/>
            <a:t>Performance boosting of existing algorithms</a:t>
          </a:r>
          <a:endParaRPr lang="he-IL"/>
        </a:p>
      </dgm:t>
    </dgm:pt>
    <dgm:pt modelId="{4CF477B8-0754-4F51-BA1D-1F8759D4B2AC}" type="parTrans" cxnId="{B7D204B8-736E-481E-9E9B-728B22A26AB8}">
      <dgm:prSet/>
      <dgm:spPr/>
      <dgm:t>
        <a:bodyPr/>
        <a:lstStyle/>
        <a:p>
          <a:pPr rtl="1"/>
          <a:endParaRPr lang="he-IL"/>
        </a:p>
      </dgm:t>
    </dgm:pt>
    <dgm:pt modelId="{584364EE-EE5A-4926-B9CB-9EE5E785A2A8}" type="sibTrans" cxnId="{B7D204B8-736E-481E-9E9B-728B22A26AB8}">
      <dgm:prSet/>
      <dgm:spPr/>
      <dgm:t>
        <a:bodyPr/>
        <a:lstStyle/>
        <a:p>
          <a:pPr rtl="1"/>
          <a:endParaRPr lang="he-IL"/>
        </a:p>
      </dgm:t>
    </dgm:pt>
    <dgm:pt modelId="{6289E42A-3AED-4642-B46E-D8FB22D55A17}">
      <dgm:prSet phldrT="[Text]"/>
      <dgm:spPr/>
      <dgm:t>
        <a:bodyPr/>
        <a:lstStyle/>
        <a:p>
          <a:pPr rtl="0"/>
          <a:r>
            <a:rPr lang="en-US" smtClean="0"/>
            <a:t>Local fusion of multiple versions of the algorithm output</a:t>
          </a:r>
          <a:endParaRPr lang="he-IL"/>
        </a:p>
      </dgm:t>
    </dgm:pt>
    <dgm:pt modelId="{5C10F6E2-C038-451F-8DB8-730A15DCBA2C}" type="parTrans" cxnId="{C545FFBC-6BE0-46F1-BB56-356B40211B20}">
      <dgm:prSet/>
      <dgm:spPr/>
      <dgm:t>
        <a:bodyPr/>
        <a:lstStyle/>
        <a:p>
          <a:pPr rtl="1"/>
          <a:endParaRPr lang="he-IL"/>
        </a:p>
      </dgm:t>
    </dgm:pt>
    <dgm:pt modelId="{CE7C8053-9FB1-48F6-84E6-19CEFD7EA842}" type="sibTrans" cxnId="{C545FFBC-6BE0-46F1-BB56-356B40211B20}">
      <dgm:prSet/>
      <dgm:spPr/>
      <dgm:t>
        <a:bodyPr/>
        <a:lstStyle/>
        <a:p>
          <a:pPr rtl="1"/>
          <a:endParaRPr lang="he-IL"/>
        </a:p>
      </dgm:t>
    </dgm:pt>
    <dgm:pt modelId="{1396EC11-E364-4FBD-8C9A-99066E57C1F7}">
      <dgm:prSet phldrT="[Text]"/>
      <dgm:spPr/>
      <dgm:t>
        <a:bodyPr/>
        <a:lstStyle/>
        <a:p>
          <a:pPr rtl="0"/>
          <a:r>
            <a:rPr lang="en-US" smtClean="0"/>
            <a:t>Adaptation of the method to low-dose CT reconstruction</a:t>
          </a:r>
          <a:endParaRPr lang="he-IL"/>
        </a:p>
      </dgm:t>
    </dgm:pt>
    <dgm:pt modelId="{53C38FEF-7B44-4354-9151-D701D3512EF8}" type="parTrans" cxnId="{97879C72-2E6C-412E-9674-DFBBE2011512}">
      <dgm:prSet/>
      <dgm:spPr/>
      <dgm:t>
        <a:bodyPr/>
        <a:lstStyle/>
        <a:p>
          <a:pPr rtl="1"/>
          <a:endParaRPr lang="he-IL"/>
        </a:p>
      </dgm:t>
    </dgm:pt>
    <dgm:pt modelId="{643B3C55-AA08-4050-93EC-774ACD0744B8}" type="sibTrans" cxnId="{97879C72-2E6C-412E-9674-DFBBE2011512}">
      <dgm:prSet/>
      <dgm:spPr/>
      <dgm:t>
        <a:bodyPr/>
        <a:lstStyle/>
        <a:p>
          <a:pPr rtl="1"/>
          <a:endParaRPr lang="he-IL"/>
        </a:p>
      </dgm:t>
    </dgm:pt>
    <dgm:pt modelId="{78A91588-32C2-444A-86AD-538341D21434}">
      <dgm:prSet phldrT="[Text]"/>
      <dgm:spPr/>
      <dgm:t>
        <a:bodyPr/>
        <a:lstStyle/>
        <a:p>
          <a:pPr rtl="0"/>
          <a:r>
            <a:rPr lang="en-US" smtClean="0"/>
            <a:t>Adaptation of K-SVD to low-dose CT reconstruction</a:t>
          </a:r>
          <a:endParaRPr lang="he-IL"/>
        </a:p>
      </dgm:t>
    </dgm:pt>
    <dgm:pt modelId="{362C7239-41CD-46A4-A919-F06ADCD1BE92}" type="parTrans" cxnId="{A97557CD-306E-424B-9B02-D1E37506BF7B}">
      <dgm:prSet/>
      <dgm:spPr/>
      <dgm:t>
        <a:bodyPr/>
        <a:lstStyle/>
        <a:p>
          <a:pPr rtl="1"/>
          <a:endParaRPr lang="he-IL"/>
        </a:p>
      </dgm:t>
    </dgm:pt>
    <dgm:pt modelId="{1AE5E7D6-69BF-48BF-9C0F-0A1930FD5A3A}" type="sibTrans" cxnId="{A97557CD-306E-424B-9B02-D1E37506BF7B}">
      <dgm:prSet/>
      <dgm:spPr/>
      <dgm:t>
        <a:bodyPr/>
        <a:lstStyle/>
        <a:p>
          <a:pPr rtl="1"/>
          <a:endParaRPr lang="he-IL"/>
        </a:p>
      </dgm:t>
    </dgm:pt>
    <dgm:pt modelId="{0D829F07-CEF1-434A-987E-6685415613F8}">
      <dgm:prSet phldrT="[Text]"/>
      <dgm:spPr/>
      <dgm:t>
        <a:bodyPr/>
        <a:lstStyle/>
        <a:p>
          <a:pPr rtl="0"/>
          <a:r>
            <a:rPr lang="en-US" smtClean="0"/>
            <a:t>Scan model, Noise, Local reconstruction</a:t>
          </a:r>
          <a:endParaRPr lang="he-IL"/>
        </a:p>
      </dgm:t>
    </dgm:pt>
    <dgm:pt modelId="{399F692E-27CF-43DE-A16B-31A1A17C4AD7}" type="parTrans" cxnId="{C3CFB422-494C-4C2A-878A-7018B0D20777}">
      <dgm:prSet/>
      <dgm:spPr/>
      <dgm:t>
        <a:bodyPr/>
        <a:lstStyle/>
        <a:p>
          <a:pPr rtl="1"/>
          <a:endParaRPr lang="he-IL"/>
        </a:p>
      </dgm:t>
    </dgm:pt>
    <dgm:pt modelId="{9C3ACAA2-ADAE-417D-B0D2-71BA9890A9D8}" type="sibTrans" cxnId="{C3CFB422-494C-4C2A-878A-7018B0D20777}">
      <dgm:prSet/>
      <dgm:spPr/>
      <dgm:t>
        <a:bodyPr/>
        <a:lstStyle/>
        <a:p>
          <a:pPr rtl="1"/>
          <a:endParaRPr lang="he-IL"/>
        </a:p>
      </dgm:t>
    </dgm:pt>
    <dgm:pt modelId="{3BA0505C-F01A-49A8-97FF-F1FFEBA91211}" type="pres">
      <dgm:prSet presAssocID="{C49D7B38-C1A5-49A2-88CD-5A5A2E280A2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499C577-EA88-4342-911D-53A704B35479}" type="pres">
      <dgm:prSet presAssocID="{46E50A5F-BD0F-43EB-8F1B-FA07D28FB8BC}" presName="linNode" presStyleCnt="0"/>
      <dgm:spPr/>
    </dgm:pt>
    <dgm:pt modelId="{59458969-1CA1-4A2B-B6DE-F85B278D1A9D}" type="pres">
      <dgm:prSet presAssocID="{46E50A5F-BD0F-43EB-8F1B-FA07D28FB8BC}" presName="parentText" presStyleLbl="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5A9FC63D-8140-4FF6-B946-6FB6C49BFA9E}" type="pres">
      <dgm:prSet presAssocID="{46E50A5F-BD0F-43EB-8F1B-FA07D28FB8BC}" presName="descendantText" presStyleLbl="alignAccFollowNode1" presStyleIdx="0" presStyleCnt="6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71C37B0D-23AB-4387-8046-BD2BB15F8919}" type="pres">
      <dgm:prSet presAssocID="{0F884803-AD0C-46D7-9CBD-C26AE15F421F}" presName="sp" presStyleCnt="0"/>
      <dgm:spPr/>
    </dgm:pt>
    <dgm:pt modelId="{86336281-313D-46A3-BE3C-82D8648092D3}" type="pres">
      <dgm:prSet presAssocID="{8A06C16D-7A8D-44C5-BBB4-F7BC48693806}" presName="linNode" presStyleCnt="0"/>
      <dgm:spPr/>
    </dgm:pt>
    <dgm:pt modelId="{166688F6-C81F-4168-8E41-D1780FF27BE8}" type="pres">
      <dgm:prSet presAssocID="{8A06C16D-7A8D-44C5-BBB4-F7BC48693806}" presName="parentText" presStyleLbl="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20F4537A-EBA8-4C03-8C84-B15E052F5EA9}" type="pres">
      <dgm:prSet presAssocID="{8A06C16D-7A8D-44C5-BBB4-F7BC48693806}" presName="descendantText" presStyleLbl="alignAccFollowNode1" presStyleIdx="1" presStyleCnt="6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C6EE51C1-F693-4DAA-BFE8-12113B483A4C}" type="pres">
      <dgm:prSet presAssocID="{74BFE647-A2F4-4DAB-8B89-B2E60EA6796A}" presName="sp" presStyleCnt="0"/>
      <dgm:spPr/>
    </dgm:pt>
    <dgm:pt modelId="{6C401BED-50C0-4E6F-A96C-85F872BA94E5}" type="pres">
      <dgm:prSet presAssocID="{573DF6C9-414D-4BB6-8675-42B1CBDE1CB0}" presName="linNode" presStyleCnt="0"/>
      <dgm:spPr/>
    </dgm:pt>
    <dgm:pt modelId="{451C1962-5FD8-4FCD-AAE6-3FCB83BE6C3A}" type="pres">
      <dgm:prSet presAssocID="{573DF6C9-414D-4BB6-8675-42B1CBDE1CB0}" presName="parentText" presStyleLbl="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B85E5F-8F72-48C8-862F-B2492FBA1AE3}" type="pres">
      <dgm:prSet presAssocID="{573DF6C9-414D-4BB6-8675-42B1CBDE1CB0}" presName="descendantText" presStyleLbl="alignAccFollowNode1" presStyleIdx="2" presStyleCnt="6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90F467AC-7707-47E5-B682-5F8640032355}" type="pres">
      <dgm:prSet presAssocID="{43B8B8C8-B384-40C0-B7D5-840077809B2F}" presName="sp" presStyleCnt="0"/>
      <dgm:spPr/>
    </dgm:pt>
    <dgm:pt modelId="{5300F81A-581F-4318-990B-68D0769B96BF}" type="pres">
      <dgm:prSet presAssocID="{D20A53F4-53A6-4F0F-B9CE-CDCF66E6FFB2}" presName="linNode" presStyleCnt="0"/>
      <dgm:spPr/>
    </dgm:pt>
    <dgm:pt modelId="{B563CE55-D95E-4AB4-96E9-129C7AC492F9}" type="pres">
      <dgm:prSet presAssocID="{D20A53F4-53A6-4F0F-B9CE-CDCF66E6FFB2}" presName="parentText" presStyleLbl="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8C65F4EA-D97B-4B70-9FE5-E4D9AF0EF265}" type="pres">
      <dgm:prSet presAssocID="{D20A53F4-53A6-4F0F-B9CE-CDCF66E6FFB2}" presName="descendantText" presStyleLbl="alignAccFollow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B26461-7306-4684-BEE8-B30589A823D5}" type="pres">
      <dgm:prSet presAssocID="{8BFBB97E-7654-4DF1-8B84-5F88413DE9E5}" presName="sp" presStyleCnt="0"/>
      <dgm:spPr/>
    </dgm:pt>
    <dgm:pt modelId="{75481D6F-5FE0-4973-8104-40CBDF18239D}" type="pres">
      <dgm:prSet presAssocID="{386B0FC9-3C6A-41E7-A31C-0D7E726637E3}" presName="linNode" presStyleCnt="0"/>
      <dgm:spPr/>
    </dgm:pt>
    <dgm:pt modelId="{2C562A02-859D-46DD-AF1D-D6E885A50FFA}" type="pres">
      <dgm:prSet presAssocID="{386B0FC9-3C6A-41E7-A31C-0D7E726637E3}" presName="parentText" presStyleLbl="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DB92752E-F3B1-4995-8254-EF059A96390B}" type="pres">
      <dgm:prSet presAssocID="{386B0FC9-3C6A-41E7-A31C-0D7E726637E3}" presName="descendantText" presStyleLbl="alignAccFollow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C69AB3-E03E-4623-A0FA-AA2693D94E8E}" type="pres">
      <dgm:prSet presAssocID="{64F0D0B2-2D4F-4514-ACA6-5B0850C7F93F}" presName="sp" presStyleCnt="0"/>
      <dgm:spPr/>
    </dgm:pt>
    <dgm:pt modelId="{A9CD8EB4-ED15-4745-A9DB-48E49469520B}" type="pres">
      <dgm:prSet presAssocID="{2CBDC276-A6A7-4577-88EF-B9665EF3E295}" presName="linNode" presStyleCnt="0"/>
      <dgm:spPr/>
    </dgm:pt>
    <dgm:pt modelId="{C57A543B-8A3E-4C74-8C8F-71FF0B9DAB44}" type="pres">
      <dgm:prSet presAssocID="{2CBDC276-A6A7-4577-88EF-B9665EF3E295}" presName="parentText" presStyleLbl="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3DC182CE-412C-4F90-9C26-F31E9C6680DA}" type="pres">
      <dgm:prSet presAssocID="{2CBDC276-A6A7-4577-88EF-B9665EF3E295}" presName="descendantText" presStyleLbl="alignAccFollow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C3EA45F-FA0D-4980-AC0D-3706E138BFD5}" type="presOf" srcId="{1396EC11-E364-4FBD-8C9A-99066E57C1F7}" destId="{DB92752E-F3B1-4995-8254-EF059A96390B}" srcOrd="0" destOrd="0" presId="urn:microsoft.com/office/officeart/2005/8/layout/vList5"/>
    <dgm:cxn modelId="{D968BDBE-E900-4CF0-827B-ECD1E24BC0B0}" srcId="{573DF6C9-414D-4BB6-8675-42B1CBDE1CB0}" destId="{71802D94-0BF0-4EA6-A7AF-EE2BBE529D10}" srcOrd="0" destOrd="0" parTransId="{833AD4AA-3BB0-4C98-B09C-4B0C42D0CF31}" sibTransId="{6BB1E3D7-6C92-4566-9304-1E6BEE7766C3}"/>
    <dgm:cxn modelId="{FB551EE0-9C2F-444B-B486-BFA35A723E48}" type="presOf" srcId="{6289E42A-3AED-4642-B46E-D8FB22D55A17}" destId="{3DC182CE-412C-4F90-9C26-F31E9C6680DA}" srcOrd="0" destOrd="0" presId="urn:microsoft.com/office/officeart/2005/8/layout/vList5"/>
    <dgm:cxn modelId="{DE2095EC-57BD-4B7F-97A3-7F4BEBDE0E95}" srcId="{C49D7B38-C1A5-49A2-88CD-5A5A2E280A23}" destId="{46E50A5F-BD0F-43EB-8F1B-FA07D28FB8BC}" srcOrd="0" destOrd="0" parTransId="{0F3DF3D2-829B-4CC4-AA81-DB60B16905EE}" sibTransId="{0F884803-AD0C-46D7-9CBD-C26AE15F421F}"/>
    <dgm:cxn modelId="{7887F4ED-7992-45BB-A613-1F7D429C6ABC}" srcId="{C49D7B38-C1A5-49A2-88CD-5A5A2E280A23}" destId="{573DF6C9-414D-4BB6-8675-42B1CBDE1CB0}" srcOrd="2" destOrd="0" parTransId="{FEAC791E-0CBA-4EB4-AB68-CF622EF70852}" sibTransId="{43B8B8C8-B384-40C0-B7D5-840077809B2F}"/>
    <dgm:cxn modelId="{76CAFB9A-40F7-45BC-A41D-E245D1924E38}" type="presOf" srcId="{573DF6C9-414D-4BB6-8675-42B1CBDE1CB0}" destId="{451C1962-5FD8-4FCD-AAE6-3FCB83BE6C3A}" srcOrd="0" destOrd="0" presId="urn:microsoft.com/office/officeart/2005/8/layout/vList5"/>
    <dgm:cxn modelId="{DA44D100-F462-4885-9DE8-5762BB9D2AA0}" type="presOf" srcId="{D20A53F4-53A6-4F0F-B9CE-CDCF66E6FFB2}" destId="{B563CE55-D95E-4AB4-96E9-129C7AC492F9}" srcOrd="0" destOrd="0" presId="urn:microsoft.com/office/officeart/2005/8/layout/vList5"/>
    <dgm:cxn modelId="{2660F3D0-74DB-4D95-8FC7-A2E02344475C}" srcId="{8A06C16D-7A8D-44C5-BBB4-F7BC48693806}" destId="{78E3ED5E-7FC4-4082-91D1-17DDEDAF07EF}" srcOrd="0" destOrd="0" parTransId="{64613796-3C05-469B-85E0-1684A14B7651}" sibTransId="{F0BE258C-02F3-4517-8B35-336FD5EADE1F}"/>
    <dgm:cxn modelId="{C545FFBC-6BE0-46F1-BB56-356B40211B20}" srcId="{2CBDC276-A6A7-4577-88EF-B9665EF3E295}" destId="{6289E42A-3AED-4642-B46E-D8FB22D55A17}" srcOrd="0" destOrd="0" parTransId="{5C10F6E2-C038-451F-8DB8-730A15DCBA2C}" sibTransId="{CE7C8053-9FB1-48F6-84E6-19CEFD7EA842}"/>
    <dgm:cxn modelId="{3179F571-C18D-4EAF-9D87-C3B24B057F05}" type="presOf" srcId="{0D829F07-CEF1-434A-987E-6685415613F8}" destId="{5A9FC63D-8140-4FF6-B946-6FB6C49BFA9E}" srcOrd="0" destOrd="0" presId="urn:microsoft.com/office/officeart/2005/8/layout/vList5"/>
    <dgm:cxn modelId="{A97557CD-306E-424B-9B02-D1E37506BF7B}" srcId="{D20A53F4-53A6-4F0F-B9CE-CDCF66E6FFB2}" destId="{78A91588-32C2-444A-86AD-538341D21434}" srcOrd="0" destOrd="0" parTransId="{362C7239-41CD-46A4-A919-F06ADCD1BE92}" sibTransId="{1AE5E7D6-69BF-48BF-9C0F-0A1930FD5A3A}"/>
    <dgm:cxn modelId="{FD8AB58F-C924-4168-B393-90ADD202B578}" srcId="{C49D7B38-C1A5-49A2-88CD-5A5A2E280A23}" destId="{D20A53F4-53A6-4F0F-B9CE-CDCF66E6FFB2}" srcOrd="3" destOrd="0" parTransId="{DB83CE2E-96B8-4FAB-AFB4-26FFCE6BD7BE}" sibTransId="{8BFBB97E-7654-4DF1-8B84-5F88413DE9E5}"/>
    <dgm:cxn modelId="{ECB11A2A-4D02-4A03-B262-A6CC2F07F3DA}" type="presOf" srcId="{78E3ED5E-7FC4-4082-91D1-17DDEDAF07EF}" destId="{20F4537A-EBA8-4C03-8C84-B15E052F5EA9}" srcOrd="0" destOrd="0" presId="urn:microsoft.com/office/officeart/2005/8/layout/vList5"/>
    <dgm:cxn modelId="{B3DDBD3B-560B-4848-844B-FD4F449532A4}" type="presOf" srcId="{8A06C16D-7A8D-44C5-BBB4-F7BC48693806}" destId="{166688F6-C81F-4168-8E41-D1780FF27BE8}" srcOrd="0" destOrd="0" presId="urn:microsoft.com/office/officeart/2005/8/layout/vList5"/>
    <dgm:cxn modelId="{6087DB43-7174-4467-A6AA-D93BDF7B46BA}" type="presOf" srcId="{46E50A5F-BD0F-43EB-8F1B-FA07D28FB8BC}" destId="{59458969-1CA1-4A2B-B6DE-F85B278D1A9D}" srcOrd="0" destOrd="0" presId="urn:microsoft.com/office/officeart/2005/8/layout/vList5"/>
    <dgm:cxn modelId="{97879C72-2E6C-412E-9674-DFBBE2011512}" srcId="{386B0FC9-3C6A-41E7-A31C-0D7E726637E3}" destId="{1396EC11-E364-4FBD-8C9A-99066E57C1F7}" srcOrd="0" destOrd="0" parTransId="{53C38FEF-7B44-4354-9151-D701D3512EF8}" sibTransId="{643B3C55-AA08-4050-93EC-774ACD0744B8}"/>
    <dgm:cxn modelId="{C3CFB422-494C-4C2A-878A-7018B0D20777}" srcId="{46E50A5F-BD0F-43EB-8F1B-FA07D28FB8BC}" destId="{0D829F07-CEF1-434A-987E-6685415613F8}" srcOrd="0" destOrd="0" parTransId="{399F692E-27CF-43DE-A16B-31A1A17C4AD7}" sibTransId="{9C3ACAA2-ADAE-417D-B0D2-71BA9890A9D8}"/>
    <dgm:cxn modelId="{76C3702A-BE23-4F69-8D19-18BA83813C8B}" type="presOf" srcId="{71802D94-0BF0-4EA6-A7AF-EE2BBE529D10}" destId="{56B85E5F-8F72-48C8-862F-B2492FBA1AE3}" srcOrd="0" destOrd="0" presId="urn:microsoft.com/office/officeart/2005/8/layout/vList5"/>
    <dgm:cxn modelId="{B7D204B8-736E-481E-9E9B-728B22A26AB8}" srcId="{C49D7B38-C1A5-49A2-88CD-5A5A2E280A23}" destId="{2CBDC276-A6A7-4577-88EF-B9665EF3E295}" srcOrd="5" destOrd="0" parTransId="{4CF477B8-0754-4F51-BA1D-1F8759D4B2AC}" sibTransId="{584364EE-EE5A-4926-B9CB-9EE5E785A2A8}"/>
    <dgm:cxn modelId="{8F4C0CDE-B200-46B6-87A6-FB56116E9059}" type="presOf" srcId="{386B0FC9-3C6A-41E7-A31C-0D7E726637E3}" destId="{2C562A02-859D-46DD-AF1D-D6E885A50FFA}" srcOrd="0" destOrd="0" presId="urn:microsoft.com/office/officeart/2005/8/layout/vList5"/>
    <dgm:cxn modelId="{CB91893B-8F9A-4256-B62D-9AF25E22A765}" type="presOf" srcId="{C49D7B38-C1A5-49A2-88CD-5A5A2E280A23}" destId="{3BA0505C-F01A-49A8-97FF-F1FFEBA91211}" srcOrd="0" destOrd="0" presId="urn:microsoft.com/office/officeart/2005/8/layout/vList5"/>
    <dgm:cxn modelId="{16ECAF96-973E-49A4-9EDA-7D0FFDB4B0C7}" type="presOf" srcId="{78A91588-32C2-444A-86AD-538341D21434}" destId="{8C65F4EA-D97B-4B70-9FE5-E4D9AF0EF265}" srcOrd="0" destOrd="0" presId="urn:microsoft.com/office/officeart/2005/8/layout/vList5"/>
    <dgm:cxn modelId="{2725075E-CD23-40CA-BEFA-3EB06BDCD81E}" type="presOf" srcId="{2CBDC276-A6A7-4577-88EF-B9665EF3E295}" destId="{C57A543B-8A3E-4C74-8C8F-71FF0B9DAB44}" srcOrd="0" destOrd="0" presId="urn:microsoft.com/office/officeart/2005/8/layout/vList5"/>
    <dgm:cxn modelId="{2AF1DE36-5148-40E5-817B-FBAD80BE19DF}" srcId="{C49D7B38-C1A5-49A2-88CD-5A5A2E280A23}" destId="{386B0FC9-3C6A-41E7-A31C-0D7E726637E3}" srcOrd="4" destOrd="0" parTransId="{97074DD4-5CD5-4B0A-A8A0-932E2107A62F}" sibTransId="{64F0D0B2-2D4F-4514-ACA6-5B0850C7F93F}"/>
    <dgm:cxn modelId="{32734373-BCDA-48F3-B754-3624FFD5A5EF}" srcId="{C49D7B38-C1A5-49A2-88CD-5A5A2E280A23}" destId="{8A06C16D-7A8D-44C5-BBB4-F7BC48693806}" srcOrd="1" destOrd="0" parTransId="{01DE707B-EBBB-4590-9C4A-66FC6543C912}" sibTransId="{74BFE647-A2F4-4DAB-8B89-B2E60EA6796A}"/>
    <dgm:cxn modelId="{56FC2F30-863C-4D2A-AA07-5B5872FAB6FB}" type="presParOf" srcId="{3BA0505C-F01A-49A8-97FF-F1FFEBA91211}" destId="{0499C577-EA88-4342-911D-53A704B35479}" srcOrd="0" destOrd="0" presId="urn:microsoft.com/office/officeart/2005/8/layout/vList5"/>
    <dgm:cxn modelId="{48291F48-CA39-485E-97F1-5592BD5F7225}" type="presParOf" srcId="{0499C577-EA88-4342-911D-53A704B35479}" destId="{59458969-1CA1-4A2B-B6DE-F85B278D1A9D}" srcOrd="0" destOrd="0" presId="urn:microsoft.com/office/officeart/2005/8/layout/vList5"/>
    <dgm:cxn modelId="{EEEC39CF-B831-46E8-AF76-D59B20B97329}" type="presParOf" srcId="{0499C577-EA88-4342-911D-53A704B35479}" destId="{5A9FC63D-8140-4FF6-B946-6FB6C49BFA9E}" srcOrd="1" destOrd="0" presId="urn:microsoft.com/office/officeart/2005/8/layout/vList5"/>
    <dgm:cxn modelId="{1E3E113A-0510-4FCE-A63F-743E843D8283}" type="presParOf" srcId="{3BA0505C-F01A-49A8-97FF-F1FFEBA91211}" destId="{71C37B0D-23AB-4387-8046-BD2BB15F8919}" srcOrd="1" destOrd="0" presId="urn:microsoft.com/office/officeart/2005/8/layout/vList5"/>
    <dgm:cxn modelId="{C6DF7509-00C4-47B7-BF2A-7559D5F795EA}" type="presParOf" srcId="{3BA0505C-F01A-49A8-97FF-F1FFEBA91211}" destId="{86336281-313D-46A3-BE3C-82D8648092D3}" srcOrd="2" destOrd="0" presId="urn:microsoft.com/office/officeart/2005/8/layout/vList5"/>
    <dgm:cxn modelId="{53F9811F-923F-4CB0-B1A6-2E58AC4FA9D4}" type="presParOf" srcId="{86336281-313D-46A3-BE3C-82D8648092D3}" destId="{166688F6-C81F-4168-8E41-D1780FF27BE8}" srcOrd="0" destOrd="0" presId="urn:microsoft.com/office/officeart/2005/8/layout/vList5"/>
    <dgm:cxn modelId="{C87BA309-3E48-482A-8919-483DC806EAB4}" type="presParOf" srcId="{86336281-313D-46A3-BE3C-82D8648092D3}" destId="{20F4537A-EBA8-4C03-8C84-B15E052F5EA9}" srcOrd="1" destOrd="0" presId="urn:microsoft.com/office/officeart/2005/8/layout/vList5"/>
    <dgm:cxn modelId="{4E3717EE-CE2D-4117-A82C-A380AF7BDC04}" type="presParOf" srcId="{3BA0505C-F01A-49A8-97FF-F1FFEBA91211}" destId="{C6EE51C1-F693-4DAA-BFE8-12113B483A4C}" srcOrd="3" destOrd="0" presId="urn:microsoft.com/office/officeart/2005/8/layout/vList5"/>
    <dgm:cxn modelId="{4952ACE4-C032-4D25-BB96-3AB785FE4F6C}" type="presParOf" srcId="{3BA0505C-F01A-49A8-97FF-F1FFEBA91211}" destId="{6C401BED-50C0-4E6F-A96C-85F872BA94E5}" srcOrd="4" destOrd="0" presId="urn:microsoft.com/office/officeart/2005/8/layout/vList5"/>
    <dgm:cxn modelId="{A7877ECE-1589-4653-9DCA-9F29C737B2DA}" type="presParOf" srcId="{6C401BED-50C0-4E6F-A96C-85F872BA94E5}" destId="{451C1962-5FD8-4FCD-AAE6-3FCB83BE6C3A}" srcOrd="0" destOrd="0" presId="urn:microsoft.com/office/officeart/2005/8/layout/vList5"/>
    <dgm:cxn modelId="{2CCF9723-9992-4983-98ED-161D5C919056}" type="presParOf" srcId="{6C401BED-50C0-4E6F-A96C-85F872BA94E5}" destId="{56B85E5F-8F72-48C8-862F-B2492FBA1AE3}" srcOrd="1" destOrd="0" presId="urn:microsoft.com/office/officeart/2005/8/layout/vList5"/>
    <dgm:cxn modelId="{B8B6CEC0-F8CA-46AE-B982-6D489E1BF7E1}" type="presParOf" srcId="{3BA0505C-F01A-49A8-97FF-F1FFEBA91211}" destId="{90F467AC-7707-47E5-B682-5F8640032355}" srcOrd="5" destOrd="0" presId="urn:microsoft.com/office/officeart/2005/8/layout/vList5"/>
    <dgm:cxn modelId="{97518005-F078-4D3C-9945-18DEFE1E793C}" type="presParOf" srcId="{3BA0505C-F01A-49A8-97FF-F1FFEBA91211}" destId="{5300F81A-581F-4318-990B-68D0769B96BF}" srcOrd="6" destOrd="0" presId="urn:microsoft.com/office/officeart/2005/8/layout/vList5"/>
    <dgm:cxn modelId="{8A97ADBB-83D2-4761-B049-8B97F820E8E0}" type="presParOf" srcId="{5300F81A-581F-4318-990B-68D0769B96BF}" destId="{B563CE55-D95E-4AB4-96E9-129C7AC492F9}" srcOrd="0" destOrd="0" presId="urn:microsoft.com/office/officeart/2005/8/layout/vList5"/>
    <dgm:cxn modelId="{A49193C3-3258-4436-95BB-003954CD268B}" type="presParOf" srcId="{5300F81A-581F-4318-990B-68D0769B96BF}" destId="{8C65F4EA-D97B-4B70-9FE5-E4D9AF0EF265}" srcOrd="1" destOrd="0" presId="urn:microsoft.com/office/officeart/2005/8/layout/vList5"/>
    <dgm:cxn modelId="{090AA568-5F5D-418B-B1DF-B7BCE754C434}" type="presParOf" srcId="{3BA0505C-F01A-49A8-97FF-F1FFEBA91211}" destId="{C3B26461-7306-4684-BEE8-B30589A823D5}" srcOrd="7" destOrd="0" presId="urn:microsoft.com/office/officeart/2005/8/layout/vList5"/>
    <dgm:cxn modelId="{8C3A4ACA-B4A2-451B-B8F7-ED7233758458}" type="presParOf" srcId="{3BA0505C-F01A-49A8-97FF-F1FFEBA91211}" destId="{75481D6F-5FE0-4973-8104-40CBDF18239D}" srcOrd="8" destOrd="0" presId="urn:microsoft.com/office/officeart/2005/8/layout/vList5"/>
    <dgm:cxn modelId="{D3A680F1-1235-4B74-9892-DE2802551131}" type="presParOf" srcId="{75481D6F-5FE0-4973-8104-40CBDF18239D}" destId="{2C562A02-859D-46DD-AF1D-D6E885A50FFA}" srcOrd="0" destOrd="0" presId="urn:microsoft.com/office/officeart/2005/8/layout/vList5"/>
    <dgm:cxn modelId="{925B5322-C4CB-4F91-BB71-DBF614505CEC}" type="presParOf" srcId="{75481D6F-5FE0-4973-8104-40CBDF18239D}" destId="{DB92752E-F3B1-4995-8254-EF059A96390B}" srcOrd="1" destOrd="0" presId="urn:microsoft.com/office/officeart/2005/8/layout/vList5"/>
    <dgm:cxn modelId="{663294AE-214A-401A-8F54-EA626FAC836A}" type="presParOf" srcId="{3BA0505C-F01A-49A8-97FF-F1FFEBA91211}" destId="{50C69AB3-E03E-4623-A0FA-AA2693D94E8E}" srcOrd="9" destOrd="0" presId="urn:microsoft.com/office/officeart/2005/8/layout/vList5"/>
    <dgm:cxn modelId="{A011C3B0-79BC-473F-9582-5BCC36254B2D}" type="presParOf" srcId="{3BA0505C-F01A-49A8-97FF-F1FFEBA91211}" destId="{A9CD8EB4-ED15-4745-A9DB-48E49469520B}" srcOrd="10" destOrd="0" presId="urn:microsoft.com/office/officeart/2005/8/layout/vList5"/>
    <dgm:cxn modelId="{09201E3E-6C92-4E3A-84C4-A31A811FFBF9}" type="presParOf" srcId="{A9CD8EB4-ED15-4745-A9DB-48E49469520B}" destId="{C57A543B-8A3E-4C74-8C8F-71FF0B9DAB44}" srcOrd="0" destOrd="0" presId="urn:microsoft.com/office/officeart/2005/8/layout/vList5"/>
    <dgm:cxn modelId="{88BD7406-9A7A-45AA-93FE-D650D358D993}" type="presParOf" srcId="{A9CD8EB4-ED15-4745-A9DB-48E49469520B}" destId="{3DC182CE-412C-4F90-9C26-F31E9C6680DA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0E47DAA-9955-457E-BA0D-167B96E884E9}" type="doc">
      <dgm:prSet loTypeId="urn:microsoft.com/office/officeart/2005/8/layout/chevron1" loCatId="process" qsTypeId="urn:microsoft.com/office/officeart/2005/8/quickstyle/3d2" qsCatId="3D" csTypeId="urn:microsoft.com/office/officeart/2005/8/colors/accent1_2" csCatId="accent1" phldr="1"/>
      <dgm:spPr/>
    </dgm:pt>
    <dgm:pt modelId="{F7E2EFD0-B46D-4DC3-926B-24635C827B18}">
      <dgm:prSet phldrT="[Text]"/>
      <dgm:spPr>
        <a:solidFill>
          <a:srgbClr val="92D050"/>
        </a:solidFill>
      </dgm:spPr>
      <dgm:t>
        <a:bodyPr/>
        <a:lstStyle/>
        <a:p>
          <a:r>
            <a:rPr lang="en-US" smtClean="0">
              <a:solidFill>
                <a:schemeClr val="tx1"/>
              </a:solidFill>
            </a:rPr>
            <a:t>Large attenuation</a:t>
          </a:r>
          <a:endParaRPr lang="en-US">
            <a:solidFill>
              <a:schemeClr val="tx1"/>
            </a:solidFill>
          </a:endParaRPr>
        </a:p>
      </dgm:t>
    </dgm:pt>
    <dgm:pt modelId="{74530AEE-8A68-42FD-B710-F6972E0E1B73}" type="parTrans" cxnId="{FA860FB8-9DCF-48EB-83EE-713D11B13E20}">
      <dgm:prSet/>
      <dgm:spPr/>
      <dgm:t>
        <a:bodyPr/>
        <a:lstStyle/>
        <a:p>
          <a:endParaRPr lang="en-US"/>
        </a:p>
      </dgm:t>
    </dgm:pt>
    <dgm:pt modelId="{060A9445-2D1D-43E2-AD33-C50E7C8377F2}" type="sibTrans" cxnId="{FA860FB8-9DCF-48EB-83EE-713D11B13E20}">
      <dgm:prSet/>
      <dgm:spPr/>
      <dgm:t>
        <a:bodyPr/>
        <a:lstStyle/>
        <a:p>
          <a:endParaRPr lang="en-US"/>
        </a:p>
      </dgm:t>
    </dgm:pt>
    <dgm:pt modelId="{6FD1AAFA-9F44-4C2B-89B7-6FDCC3B3F600}">
      <dgm:prSet phldrT="[Text]"/>
      <dgm:spPr>
        <a:solidFill>
          <a:srgbClr val="92D050"/>
        </a:solidFill>
      </dgm:spPr>
      <dgm:t>
        <a:bodyPr/>
        <a:lstStyle/>
        <a:p>
          <a:r>
            <a:rPr lang="en-US" smtClean="0">
              <a:solidFill>
                <a:schemeClr val="tx1"/>
              </a:solidFill>
            </a:rPr>
            <a:t>High integral value</a:t>
          </a:r>
          <a:endParaRPr lang="en-US">
            <a:solidFill>
              <a:schemeClr val="tx1"/>
            </a:solidFill>
          </a:endParaRPr>
        </a:p>
      </dgm:t>
    </dgm:pt>
    <dgm:pt modelId="{8280F400-12C0-4150-B238-34CB590F8F48}" type="parTrans" cxnId="{9C2164BF-1880-487C-9CD0-09A8000CF27D}">
      <dgm:prSet/>
      <dgm:spPr/>
      <dgm:t>
        <a:bodyPr/>
        <a:lstStyle/>
        <a:p>
          <a:endParaRPr lang="en-US"/>
        </a:p>
      </dgm:t>
    </dgm:pt>
    <dgm:pt modelId="{02185DCE-4F81-48D8-B133-0FE7798192BA}" type="sibTrans" cxnId="{9C2164BF-1880-487C-9CD0-09A8000CF27D}">
      <dgm:prSet/>
      <dgm:spPr/>
      <dgm:t>
        <a:bodyPr/>
        <a:lstStyle/>
        <a:p>
          <a:endParaRPr lang="en-US"/>
        </a:p>
      </dgm:t>
    </dgm:pt>
    <dgm:pt modelId="{EB2236AF-ADA8-48BD-9C94-62CA7692EDAB}">
      <dgm:prSet phldrT="[Text]"/>
      <dgm:spPr>
        <a:solidFill>
          <a:srgbClr val="92D050"/>
        </a:solidFill>
      </dgm:spPr>
      <dgm:t>
        <a:bodyPr/>
        <a:lstStyle/>
        <a:p>
          <a:r>
            <a:rPr lang="en-US" smtClean="0">
              <a:solidFill>
                <a:schemeClr val="tx1"/>
              </a:solidFill>
            </a:rPr>
            <a:t>Low count</a:t>
          </a:r>
          <a:endParaRPr lang="en-US">
            <a:solidFill>
              <a:schemeClr val="tx1"/>
            </a:solidFill>
          </a:endParaRPr>
        </a:p>
      </dgm:t>
    </dgm:pt>
    <dgm:pt modelId="{9AA1B399-501C-46E2-8690-4244166F9F74}" type="parTrans" cxnId="{775B847E-4797-4AD1-9723-66A375F9B4F0}">
      <dgm:prSet/>
      <dgm:spPr/>
      <dgm:t>
        <a:bodyPr/>
        <a:lstStyle/>
        <a:p>
          <a:endParaRPr lang="en-US"/>
        </a:p>
      </dgm:t>
    </dgm:pt>
    <dgm:pt modelId="{EB8875BA-32D9-4873-A2EC-CC21490788E4}" type="sibTrans" cxnId="{775B847E-4797-4AD1-9723-66A375F9B4F0}">
      <dgm:prSet/>
      <dgm:spPr/>
      <dgm:t>
        <a:bodyPr/>
        <a:lstStyle/>
        <a:p>
          <a:endParaRPr lang="en-US"/>
        </a:p>
      </dgm:t>
    </dgm:pt>
    <dgm:pt modelId="{41598419-B1E7-41D7-B309-14E9716CD89F}">
      <dgm:prSet phldrT="[Text]"/>
      <dgm:spPr>
        <a:solidFill>
          <a:srgbClr val="92D050"/>
        </a:solidFill>
      </dgm:spPr>
      <dgm:t>
        <a:bodyPr/>
        <a:lstStyle/>
        <a:p>
          <a:r>
            <a:rPr lang="en-US" smtClean="0">
              <a:solidFill>
                <a:schemeClr val="tx1"/>
              </a:solidFill>
            </a:rPr>
            <a:t>High noise variance</a:t>
          </a:r>
          <a:endParaRPr lang="en-US">
            <a:solidFill>
              <a:schemeClr val="tx1"/>
            </a:solidFill>
          </a:endParaRPr>
        </a:p>
      </dgm:t>
    </dgm:pt>
    <dgm:pt modelId="{92FF141A-5A75-49F0-8789-2807D60ED391}" type="parTrans" cxnId="{66098E3B-7D24-4EB2-8B6E-E2D160AB889B}">
      <dgm:prSet/>
      <dgm:spPr/>
      <dgm:t>
        <a:bodyPr/>
        <a:lstStyle/>
        <a:p>
          <a:endParaRPr lang="en-US"/>
        </a:p>
      </dgm:t>
    </dgm:pt>
    <dgm:pt modelId="{A9BDFACB-8565-46A7-B857-665D8C646FCC}" type="sibTrans" cxnId="{66098E3B-7D24-4EB2-8B6E-E2D160AB889B}">
      <dgm:prSet/>
      <dgm:spPr/>
      <dgm:t>
        <a:bodyPr/>
        <a:lstStyle/>
        <a:p>
          <a:endParaRPr lang="en-US"/>
        </a:p>
      </dgm:t>
    </dgm:pt>
    <dgm:pt modelId="{3BF7A7E9-860C-4715-9EFB-E7E296410AA7}">
      <dgm:prSet phldrT="[Text]"/>
      <dgm:spPr>
        <a:solidFill>
          <a:srgbClr val="92D050"/>
        </a:solidFill>
      </dgm:spPr>
      <dgm:t>
        <a:bodyPr/>
        <a:lstStyle/>
        <a:p>
          <a:r>
            <a:rPr lang="en-US" smtClean="0">
              <a:solidFill>
                <a:schemeClr val="tx1"/>
              </a:solidFill>
            </a:rPr>
            <a:t>Streak artifacts</a:t>
          </a:r>
          <a:endParaRPr lang="en-US">
            <a:solidFill>
              <a:schemeClr val="tx1"/>
            </a:solidFill>
          </a:endParaRPr>
        </a:p>
      </dgm:t>
    </dgm:pt>
    <dgm:pt modelId="{310841D0-C172-425D-9731-DF263D54B4C6}" type="parTrans" cxnId="{74B0DCFB-C841-42A8-AEE1-7434DA221256}">
      <dgm:prSet/>
      <dgm:spPr/>
      <dgm:t>
        <a:bodyPr/>
        <a:lstStyle/>
        <a:p>
          <a:endParaRPr lang="en-US"/>
        </a:p>
      </dgm:t>
    </dgm:pt>
    <dgm:pt modelId="{CA23D3B7-D0A1-4ACA-BD9D-2A92A5AB81E9}" type="sibTrans" cxnId="{74B0DCFB-C841-42A8-AEE1-7434DA221256}">
      <dgm:prSet/>
      <dgm:spPr/>
      <dgm:t>
        <a:bodyPr/>
        <a:lstStyle/>
        <a:p>
          <a:endParaRPr lang="en-US"/>
        </a:p>
      </dgm:t>
    </dgm:pt>
    <dgm:pt modelId="{2234A96B-C1CB-43C1-A951-E783CE8372DB}" type="pres">
      <dgm:prSet presAssocID="{90E47DAA-9955-457E-BA0D-167B96E884E9}" presName="Name0" presStyleCnt="0">
        <dgm:presLayoutVars>
          <dgm:dir/>
          <dgm:animLvl val="lvl"/>
          <dgm:resizeHandles val="exact"/>
        </dgm:presLayoutVars>
      </dgm:prSet>
      <dgm:spPr/>
    </dgm:pt>
    <dgm:pt modelId="{C2533CC6-CE91-4507-A55A-90843D3E616A}" type="pres">
      <dgm:prSet presAssocID="{F7E2EFD0-B46D-4DC3-926B-24635C827B18}" presName="parTxOnly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6EA16F-556B-494E-B7F7-8508133A36A4}" type="pres">
      <dgm:prSet presAssocID="{060A9445-2D1D-43E2-AD33-C50E7C8377F2}" presName="parTxOnlySpace" presStyleCnt="0"/>
      <dgm:spPr/>
    </dgm:pt>
    <dgm:pt modelId="{FC3E7C13-0261-439D-B64C-0D05F95A73E3}" type="pres">
      <dgm:prSet presAssocID="{6FD1AAFA-9F44-4C2B-89B7-6FDCC3B3F600}" presName="parTxOnly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7457027-1E89-4B00-9CC9-248E4F2881CE}" type="pres">
      <dgm:prSet presAssocID="{02185DCE-4F81-48D8-B133-0FE7798192BA}" presName="parTxOnlySpace" presStyleCnt="0"/>
      <dgm:spPr/>
    </dgm:pt>
    <dgm:pt modelId="{5422E4CA-014E-4ED7-A03C-3CE48A376E9F}" type="pres">
      <dgm:prSet presAssocID="{EB2236AF-ADA8-48BD-9C94-62CA7692EDAB}" presName="parTxOnly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4FC8B15-8A98-4D32-9732-04CB0ACDA1E2}" type="pres">
      <dgm:prSet presAssocID="{EB8875BA-32D9-4873-A2EC-CC21490788E4}" presName="parTxOnlySpace" presStyleCnt="0"/>
      <dgm:spPr/>
    </dgm:pt>
    <dgm:pt modelId="{B1F56F76-213F-4DD1-83E3-BF889688AF36}" type="pres">
      <dgm:prSet presAssocID="{41598419-B1E7-41D7-B309-14E9716CD89F}" presName="parTxOnly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3075A8-FBC4-40B8-AC7E-5B013097CD7C}" type="pres">
      <dgm:prSet presAssocID="{A9BDFACB-8565-46A7-B857-665D8C646FCC}" presName="parTxOnlySpace" presStyleCnt="0"/>
      <dgm:spPr/>
    </dgm:pt>
    <dgm:pt modelId="{38C5726F-0D53-44B4-81B6-8A033F3BF3C9}" type="pres">
      <dgm:prSet presAssocID="{3BF7A7E9-860C-4715-9EFB-E7E296410AA7}" presName="parTxOnly" presStyleLbl="node1" presStyleIdx="4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75B847E-4797-4AD1-9723-66A375F9B4F0}" srcId="{90E47DAA-9955-457E-BA0D-167B96E884E9}" destId="{EB2236AF-ADA8-48BD-9C94-62CA7692EDAB}" srcOrd="2" destOrd="0" parTransId="{9AA1B399-501C-46E2-8690-4244166F9F74}" sibTransId="{EB8875BA-32D9-4873-A2EC-CC21490788E4}"/>
    <dgm:cxn modelId="{78D4F437-0B49-4862-97BE-AC4907230D40}" type="presOf" srcId="{90E47DAA-9955-457E-BA0D-167B96E884E9}" destId="{2234A96B-C1CB-43C1-A951-E783CE8372DB}" srcOrd="0" destOrd="0" presId="urn:microsoft.com/office/officeart/2005/8/layout/chevron1"/>
    <dgm:cxn modelId="{516BC498-1F1C-47AE-9FDA-70BCB36F04E4}" type="presOf" srcId="{41598419-B1E7-41D7-B309-14E9716CD89F}" destId="{B1F56F76-213F-4DD1-83E3-BF889688AF36}" srcOrd="0" destOrd="0" presId="urn:microsoft.com/office/officeart/2005/8/layout/chevron1"/>
    <dgm:cxn modelId="{66098E3B-7D24-4EB2-8B6E-E2D160AB889B}" srcId="{90E47DAA-9955-457E-BA0D-167B96E884E9}" destId="{41598419-B1E7-41D7-B309-14E9716CD89F}" srcOrd="3" destOrd="0" parTransId="{92FF141A-5A75-49F0-8789-2807D60ED391}" sibTransId="{A9BDFACB-8565-46A7-B857-665D8C646FCC}"/>
    <dgm:cxn modelId="{9C2164BF-1880-487C-9CD0-09A8000CF27D}" srcId="{90E47DAA-9955-457E-BA0D-167B96E884E9}" destId="{6FD1AAFA-9F44-4C2B-89B7-6FDCC3B3F600}" srcOrd="1" destOrd="0" parTransId="{8280F400-12C0-4150-B238-34CB590F8F48}" sibTransId="{02185DCE-4F81-48D8-B133-0FE7798192BA}"/>
    <dgm:cxn modelId="{363BC842-6CBD-44A1-807A-5BD2ACD357D8}" type="presOf" srcId="{6FD1AAFA-9F44-4C2B-89B7-6FDCC3B3F600}" destId="{FC3E7C13-0261-439D-B64C-0D05F95A73E3}" srcOrd="0" destOrd="0" presId="urn:microsoft.com/office/officeart/2005/8/layout/chevron1"/>
    <dgm:cxn modelId="{224AC011-F082-473D-BE3E-A90E80BDCA88}" type="presOf" srcId="{3BF7A7E9-860C-4715-9EFB-E7E296410AA7}" destId="{38C5726F-0D53-44B4-81B6-8A033F3BF3C9}" srcOrd="0" destOrd="0" presId="urn:microsoft.com/office/officeart/2005/8/layout/chevron1"/>
    <dgm:cxn modelId="{74B0DCFB-C841-42A8-AEE1-7434DA221256}" srcId="{90E47DAA-9955-457E-BA0D-167B96E884E9}" destId="{3BF7A7E9-860C-4715-9EFB-E7E296410AA7}" srcOrd="4" destOrd="0" parTransId="{310841D0-C172-425D-9731-DF263D54B4C6}" sibTransId="{CA23D3B7-D0A1-4ACA-BD9D-2A92A5AB81E9}"/>
    <dgm:cxn modelId="{7B18FD18-1514-4556-8154-7B99AC385815}" type="presOf" srcId="{EB2236AF-ADA8-48BD-9C94-62CA7692EDAB}" destId="{5422E4CA-014E-4ED7-A03C-3CE48A376E9F}" srcOrd="0" destOrd="0" presId="urn:microsoft.com/office/officeart/2005/8/layout/chevron1"/>
    <dgm:cxn modelId="{FA860FB8-9DCF-48EB-83EE-713D11B13E20}" srcId="{90E47DAA-9955-457E-BA0D-167B96E884E9}" destId="{F7E2EFD0-B46D-4DC3-926B-24635C827B18}" srcOrd="0" destOrd="0" parTransId="{74530AEE-8A68-42FD-B710-F6972E0E1B73}" sibTransId="{060A9445-2D1D-43E2-AD33-C50E7C8377F2}"/>
    <dgm:cxn modelId="{75AC3ED4-4DA8-4BC5-90E0-3FB852C49625}" type="presOf" srcId="{F7E2EFD0-B46D-4DC3-926B-24635C827B18}" destId="{C2533CC6-CE91-4507-A55A-90843D3E616A}" srcOrd="0" destOrd="0" presId="urn:microsoft.com/office/officeart/2005/8/layout/chevron1"/>
    <dgm:cxn modelId="{DBF1DC5F-F6B3-4157-B40E-0520EAAFB7B7}" type="presParOf" srcId="{2234A96B-C1CB-43C1-A951-E783CE8372DB}" destId="{C2533CC6-CE91-4507-A55A-90843D3E616A}" srcOrd="0" destOrd="0" presId="urn:microsoft.com/office/officeart/2005/8/layout/chevron1"/>
    <dgm:cxn modelId="{952ECE8D-CBB0-4C70-9571-4EC73D20D135}" type="presParOf" srcId="{2234A96B-C1CB-43C1-A951-E783CE8372DB}" destId="{966EA16F-556B-494E-B7F7-8508133A36A4}" srcOrd="1" destOrd="0" presId="urn:microsoft.com/office/officeart/2005/8/layout/chevron1"/>
    <dgm:cxn modelId="{6ED73600-F347-4925-9ED3-5B743DA84B1B}" type="presParOf" srcId="{2234A96B-C1CB-43C1-A951-E783CE8372DB}" destId="{FC3E7C13-0261-439D-B64C-0D05F95A73E3}" srcOrd="2" destOrd="0" presId="urn:microsoft.com/office/officeart/2005/8/layout/chevron1"/>
    <dgm:cxn modelId="{42851909-05EC-40BB-A31F-6C429D01DFB4}" type="presParOf" srcId="{2234A96B-C1CB-43C1-A951-E783CE8372DB}" destId="{67457027-1E89-4B00-9CC9-248E4F2881CE}" srcOrd="3" destOrd="0" presId="urn:microsoft.com/office/officeart/2005/8/layout/chevron1"/>
    <dgm:cxn modelId="{83B09E82-865B-4E64-8460-AA08CC484BFB}" type="presParOf" srcId="{2234A96B-C1CB-43C1-A951-E783CE8372DB}" destId="{5422E4CA-014E-4ED7-A03C-3CE48A376E9F}" srcOrd="4" destOrd="0" presId="urn:microsoft.com/office/officeart/2005/8/layout/chevron1"/>
    <dgm:cxn modelId="{0418DEEA-708C-407C-990A-85A3AB138748}" type="presParOf" srcId="{2234A96B-C1CB-43C1-A951-E783CE8372DB}" destId="{34FC8B15-8A98-4D32-9732-04CB0ACDA1E2}" srcOrd="5" destOrd="0" presId="urn:microsoft.com/office/officeart/2005/8/layout/chevron1"/>
    <dgm:cxn modelId="{C93A90B9-6999-4CE3-B1A2-52726D4F26D5}" type="presParOf" srcId="{2234A96B-C1CB-43C1-A951-E783CE8372DB}" destId="{B1F56F76-213F-4DD1-83E3-BF889688AF36}" srcOrd="6" destOrd="0" presId="urn:microsoft.com/office/officeart/2005/8/layout/chevron1"/>
    <dgm:cxn modelId="{493D970E-5440-46AA-8559-D5A110C2B57A}" type="presParOf" srcId="{2234A96B-C1CB-43C1-A951-E783CE8372DB}" destId="{923075A8-FBC4-40B8-AC7E-5B013097CD7C}" srcOrd="7" destOrd="0" presId="urn:microsoft.com/office/officeart/2005/8/layout/chevron1"/>
    <dgm:cxn modelId="{C42BB9C1-DB54-4B3F-8C7A-58D3FD80836D}" type="presParOf" srcId="{2234A96B-C1CB-43C1-A951-E783CE8372DB}" destId="{38C5726F-0D53-44B4-81B6-8A033F3BF3C9}" srcOrd="8" destOrd="0" presId="urn:microsoft.com/office/officeart/2005/8/layout/chevron1"/>
  </dgm:cxnLst>
  <dgm:bg>
    <a:noFill/>
  </dgm:bg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493988A-7383-433B-A9F3-A8842BF2309E}" type="doc">
      <dgm:prSet loTypeId="urn:microsoft.com/office/officeart/2005/8/layout/chevron1" loCatId="process" qsTypeId="urn:microsoft.com/office/officeart/2005/8/quickstyle/3d1" qsCatId="3D" csTypeId="urn:microsoft.com/office/officeart/2005/8/colors/accent1_2" csCatId="accent1" phldr="1"/>
      <dgm:spPr/>
    </dgm:pt>
    <dgm:pt modelId="{EF8A7A9B-896C-46E1-8831-CA78BFB95B4A}">
      <dgm:prSet phldrT="[Text]"/>
      <dgm:spPr>
        <a:solidFill>
          <a:srgbClr val="92D050"/>
        </a:solidFill>
      </dgm:spPr>
      <dgm:t>
        <a:bodyPr/>
        <a:lstStyle/>
        <a:p>
          <a:r>
            <a:rPr lang="en-US" smtClean="0"/>
            <a:t>Projection and log-transform</a:t>
          </a:r>
          <a:endParaRPr lang="en-US"/>
        </a:p>
      </dgm:t>
    </dgm:pt>
    <dgm:pt modelId="{31DBDD38-D3B0-44EC-BE65-CABDE33B2A19}" type="parTrans" cxnId="{48A49912-2F10-4E7F-924D-10A5D52BBD14}">
      <dgm:prSet/>
      <dgm:spPr/>
      <dgm:t>
        <a:bodyPr/>
        <a:lstStyle/>
        <a:p>
          <a:endParaRPr lang="en-US"/>
        </a:p>
      </dgm:t>
    </dgm:pt>
    <dgm:pt modelId="{57C13E8E-E94B-450D-8945-8A5D615DE428}" type="sibTrans" cxnId="{48A49912-2F10-4E7F-924D-10A5D52BBD14}">
      <dgm:prSet/>
      <dgm:spPr/>
      <dgm:t>
        <a:bodyPr/>
        <a:lstStyle/>
        <a:p>
          <a:endParaRPr lang="en-US"/>
        </a:p>
      </dgm:t>
    </dgm:pt>
    <dgm:pt modelId="{1D34711A-92DE-47ED-97BB-A26DF3EAA61D}" type="pres">
      <dgm:prSet presAssocID="{F493988A-7383-433B-A9F3-A8842BF2309E}" presName="Name0" presStyleCnt="0">
        <dgm:presLayoutVars>
          <dgm:dir/>
          <dgm:animLvl val="lvl"/>
          <dgm:resizeHandles val="exact"/>
        </dgm:presLayoutVars>
      </dgm:prSet>
      <dgm:spPr/>
    </dgm:pt>
    <dgm:pt modelId="{60ABEB39-A91E-468B-B0E4-F8606DAE4000}" type="pres">
      <dgm:prSet presAssocID="{EF8A7A9B-896C-46E1-8831-CA78BFB95B4A}" presName="parTxOnly" presStyleLbl="node1" presStyleIdx="0" presStyleCnt="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8A49912-2F10-4E7F-924D-10A5D52BBD14}" srcId="{F493988A-7383-433B-A9F3-A8842BF2309E}" destId="{EF8A7A9B-896C-46E1-8831-CA78BFB95B4A}" srcOrd="0" destOrd="0" parTransId="{31DBDD38-D3B0-44EC-BE65-CABDE33B2A19}" sibTransId="{57C13E8E-E94B-450D-8945-8A5D615DE428}"/>
    <dgm:cxn modelId="{B9C61AEB-F864-46C4-B89B-FE01291DBD72}" type="presOf" srcId="{EF8A7A9B-896C-46E1-8831-CA78BFB95B4A}" destId="{60ABEB39-A91E-468B-B0E4-F8606DAE4000}" srcOrd="0" destOrd="0" presId="urn:microsoft.com/office/officeart/2005/8/layout/chevron1"/>
    <dgm:cxn modelId="{0CE9DA8B-9173-41C9-B895-6F85D909F8AD}" type="presOf" srcId="{F493988A-7383-433B-A9F3-A8842BF2309E}" destId="{1D34711A-92DE-47ED-97BB-A26DF3EAA61D}" srcOrd="0" destOrd="0" presId="urn:microsoft.com/office/officeart/2005/8/layout/chevron1"/>
    <dgm:cxn modelId="{6A455986-1826-43D9-A8C3-17C5B65323BE}" type="presParOf" srcId="{1D34711A-92DE-47ED-97BB-A26DF3EAA61D}" destId="{60ABEB39-A91E-468B-B0E4-F8606DAE4000}" srcOrd="0" destOrd="0" presId="urn:microsoft.com/office/officeart/2005/8/layout/chevron1"/>
  </dgm:cxnLst>
  <dgm:bg>
    <a:noFill/>
  </dgm:bg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011BA39-8264-48AA-8BD1-E0B646BFD18E}" type="doc">
      <dgm:prSet loTypeId="urn:microsoft.com/office/officeart/2005/8/layout/equation1" loCatId="process" qsTypeId="urn:microsoft.com/office/officeart/2005/8/quickstyle/3d3" qsCatId="3D" csTypeId="urn:microsoft.com/office/officeart/2005/8/colors/accent1_2" csCatId="accent1" phldr="1"/>
      <dgm:spPr/>
    </dgm:pt>
    <dgm:pt modelId="{F96EDD67-2282-4D92-9A0F-A075C622E148}">
      <dgm:prSet phldrT="[Text]" custT="1"/>
      <dgm:spPr>
        <a:solidFill>
          <a:srgbClr val="92D050"/>
        </a:solidFill>
      </dgm:spPr>
      <dgm:t>
        <a:bodyPr/>
        <a:lstStyle/>
        <a:p>
          <a:r>
            <a:rPr lang="en-US" sz="6000" smtClean="0"/>
            <a:t>+</a:t>
          </a:r>
          <a:endParaRPr lang="en-US" sz="6000"/>
        </a:p>
      </dgm:t>
    </dgm:pt>
    <dgm:pt modelId="{FEDA68CE-EC96-4A04-BFC6-751D19E92AF2}" type="parTrans" cxnId="{137BC7F3-C11F-4F17-A1A4-093A7B7EC198}">
      <dgm:prSet/>
      <dgm:spPr/>
      <dgm:t>
        <a:bodyPr/>
        <a:lstStyle/>
        <a:p>
          <a:endParaRPr lang="en-US"/>
        </a:p>
      </dgm:t>
    </dgm:pt>
    <dgm:pt modelId="{5B467F32-90D3-4F62-8006-989020A36F43}" type="sibTrans" cxnId="{137BC7F3-C11F-4F17-A1A4-093A7B7EC198}">
      <dgm:prSet/>
      <dgm:spPr/>
      <dgm:t>
        <a:bodyPr/>
        <a:lstStyle/>
        <a:p>
          <a:endParaRPr lang="en-US"/>
        </a:p>
      </dgm:t>
    </dgm:pt>
    <dgm:pt modelId="{0D437CEE-4453-4334-9456-BEB3AF778A8F}" type="pres">
      <dgm:prSet presAssocID="{5011BA39-8264-48AA-8BD1-E0B646BFD18E}" presName="linearFlow" presStyleCnt="0">
        <dgm:presLayoutVars>
          <dgm:dir/>
          <dgm:resizeHandles val="exact"/>
        </dgm:presLayoutVars>
      </dgm:prSet>
      <dgm:spPr/>
    </dgm:pt>
    <dgm:pt modelId="{18636927-18B4-4845-BCFC-C8908D2A2CA9}" type="pres">
      <dgm:prSet presAssocID="{F96EDD67-2282-4D92-9A0F-A075C622E148}" presName="node" presStyleLbl="node1" presStyleIdx="0" presStyleCnt="1" custLinFactX="200000" custLinFactY="-131854" custLinFactNeighborX="267074" custLinFactNeighborY="-2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E2607E81-58FC-479C-BC68-95865F7FBEFA}" type="presOf" srcId="{5011BA39-8264-48AA-8BD1-E0B646BFD18E}" destId="{0D437CEE-4453-4334-9456-BEB3AF778A8F}" srcOrd="0" destOrd="0" presId="urn:microsoft.com/office/officeart/2005/8/layout/equation1"/>
    <dgm:cxn modelId="{137BC7F3-C11F-4F17-A1A4-093A7B7EC198}" srcId="{5011BA39-8264-48AA-8BD1-E0B646BFD18E}" destId="{F96EDD67-2282-4D92-9A0F-A075C622E148}" srcOrd="0" destOrd="0" parTransId="{FEDA68CE-EC96-4A04-BFC6-751D19E92AF2}" sibTransId="{5B467F32-90D3-4F62-8006-989020A36F43}"/>
    <dgm:cxn modelId="{FE26D2AD-F77C-44E2-AA6F-8F5C17C174F1}" type="presOf" srcId="{F96EDD67-2282-4D92-9A0F-A075C622E148}" destId="{18636927-18B4-4845-BCFC-C8908D2A2CA9}" srcOrd="0" destOrd="0" presId="urn:microsoft.com/office/officeart/2005/8/layout/equation1"/>
    <dgm:cxn modelId="{86C6E118-215D-4DA0-AB23-8F739BA9EC26}" type="presParOf" srcId="{0D437CEE-4453-4334-9456-BEB3AF778A8F}" destId="{18636927-18B4-4845-BCFC-C8908D2A2CA9}" srcOrd="0" destOrd="0" presId="urn:microsoft.com/office/officeart/2005/8/layout/equation1"/>
  </dgm:cxnLst>
  <dgm:bg>
    <a:noFill/>
  </dgm:bg>
  <dgm:whole/>
  <dgm:extLst>
    <a:ext uri="http://schemas.microsoft.com/office/drawing/2008/diagram">
      <dsp:dataModelExt xmlns:dsp="http://schemas.microsoft.com/office/drawing/2008/diagram" xmlns="" relId="rId1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CE5EB22-EAC7-4DB4-9967-106176FC0969}" type="doc">
      <dgm:prSet loTypeId="urn:microsoft.com/office/officeart/2005/8/layout/lProcess2" loCatId="list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pPr rtl="1"/>
          <a:endParaRPr lang="he-IL"/>
        </a:p>
      </dgm:t>
    </dgm:pt>
    <dgm:pt modelId="{0A8115B4-63C7-41A7-A213-E08300541604}">
      <dgm:prSet/>
      <dgm:spPr/>
      <dgm:t>
        <a:bodyPr/>
        <a:lstStyle/>
        <a:p>
          <a:pPr rtl="0"/>
          <a:r>
            <a:rPr lang="en-US" smtClean="0"/>
            <a:t>FBP</a:t>
          </a:r>
          <a:endParaRPr lang="he-IL"/>
        </a:p>
      </dgm:t>
    </dgm:pt>
    <dgm:pt modelId="{CFF601B1-256A-499D-9542-B5AFBC179E59}" type="parTrans" cxnId="{9E1D8683-85B7-49F8-97A3-3124313C2D4A}">
      <dgm:prSet/>
      <dgm:spPr/>
      <dgm:t>
        <a:bodyPr/>
        <a:lstStyle/>
        <a:p>
          <a:pPr rtl="1"/>
          <a:endParaRPr lang="he-IL"/>
        </a:p>
      </dgm:t>
    </dgm:pt>
    <dgm:pt modelId="{04373673-0F0A-47D4-A98E-092BBD96BEDE}" type="sibTrans" cxnId="{9E1D8683-85B7-49F8-97A3-3124313C2D4A}">
      <dgm:prSet/>
      <dgm:spPr/>
      <dgm:t>
        <a:bodyPr/>
        <a:lstStyle/>
        <a:p>
          <a:pPr rtl="1"/>
          <a:endParaRPr lang="he-IL"/>
        </a:p>
      </dgm:t>
    </dgm:pt>
    <dgm:pt modelId="{A0CE0369-62DF-424D-962C-A77AC59F53C3}">
      <dgm:prSet/>
      <dgm:spPr/>
      <dgm:t>
        <a:bodyPr/>
        <a:lstStyle/>
        <a:p>
          <a:pPr rtl="0"/>
          <a:r>
            <a:rPr lang="en-US" smtClean="0"/>
            <a:t>Ideal inverse Radon</a:t>
          </a:r>
          <a:endParaRPr lang="he-IL"/>
        </a:p>
      </dgm:t>
    </dgm:pt>
    <dgm:pt modelId="{20BFBBE0-A9AF-45A7-B079-03929A28B5DE}" type="parTrans" cxnId="{43AEDC57-D5F3-4BD1-9696-0FC846214B35}">
      <dgm:prSet/>
      <dgm:spPr/>
      <dgm:t>
        <a:bodyPr/>
        <a:lstStyle/>
        <a:p>
          <a:pPr rtl="1"/>
          <a:endParaRPr lang="he-IL"/>
        </a:p>
      </dgm:t>
    </dgm:pt>
    <dgm:pt modelId="{3578E0F4-C850-4E86-B173-46E540B7708D}" type="sibTrans" cxnId="{43AEDC57-D5F3-4BD1-9696-0FC846214B35}">
      <dgm:prSet/>
      <dgm:spPr/>
      <dgm:t>
        <a:bodyPr/>
        <a:lstStyle/>
        <a:p>
          <a:pPr rtl="1"/>
          <a:endParaRPr lang="he-IL"/>
        </a:p>
      </dgm:t>
    </dgm:pt>
    <dgm:pt modelId="{CB57A505-B0CA-49A7-87EA-6760B20F713E}">
      <dgm:prSet/>
      <dgm:spPr/>
      <dgm:t>
        <a:bodyPr/>
        <a:lstStyle/>
        <a:p>
          <a:pPr rtl="0"/>
          <a:r>
            <a:rPr lang="en-US" smtClean="0"/>
            <a:t>FBP</a:t>
          </a:r>
          <a:endParaRPr lang="he-IL"/>
        </a:p>
      </dgm:t>
    </dgm:pt>
    <dgm:pt modelId="{AEEC70B0-C91C-4767-BAA2-606199BA3A0A}" type="parTrans" cxnId="{FFC76AA2-29E3-4909-9E29-AD790C103CBB}">
      <dgm:prSet/>
      <dgm:spPr/>
      <dgm:t>
        <a:bodyPr/>
        <a:lstStyle/>
        <a:p>
          <a:pPr rtl="1"/>
          <a:endParaRPr lang="he-IL"/>
        </a:p>
      </dgm:t>
    </dgm:pt>
    <dgm:pt modelId="{BAC18918-CD7D-457B-ABC2-6974198BAC53}" type="sibTrans" cxnId="{FFC76AA2-29E3-4909-9E29-AD790C103CBB}">
      <dgm:prSet/>
      <dgm:spPr/>
      <dgm:t>
        <a:bodyPr/>
        <a:lstStyle/>
        <a:p>
          <a:pPr rtl="1"/>
          <a:endParaRPr lang="he-IL"/>
        </a:p>
      </dgm:t>
    </dgm:pt>
    <dgm:pt modelId="{B0BCBD2E-5E3A-48D7-A5AA-2221B723560F}">
      <dgm:prSet/>
      <dgm:spPr/>
      <dgm:t>
        <a:bodyPr/>
        <a:lstStyle/>
        <a:p>
          <a:pPr rtl="0"/>
          <a:r>
            <a:rPr lang="en-US" smtClean="0"/>
            <a:t>Smoothed inverse Radon</a:t>
          </a:r>
          <a:endParaRPr lang="he-IL"/>
        </a:p>
      </dgm:t>
    </dgm:pt>
    <dgm:pt modelId="{D560831A-E92B-45AA-9889-3F27D928A372}" type="parTrans" cxnId="{3085E7D8-A21B-466F-9BB9-3E47D0C5D632}">
      <dgm:prSet/>
      <dgm:spPr/>
      <dgm:t>
        <a:bodyPr/>
        <a:lstStyle/>
        <a:p>
          <a:pPr rtl="1"/>
          <a:endParaRPr lang="he-IL"/>
        </a:p>
      </dgm:t>
    </dgm:pt>
    <dgm:pt modelId="{700702E1-7392-48A2-9A63-3355DE5E8F96}" type="sibTrans" cxnId="{3085E7D8-A21B-466F-9BB9-3E47D0C5D632}">
      <dgm:prSet/>
      <dgm:spPr/>
      <dgm:t>
        <a:bodyPr/>
        <a:lstStyle/>
        <a:p>
          <a:pPr rtl="1"/>
          <a:endParaRPr lang="he-IL"/>
        </a:p>
      </dgm:t>
    </dgm:pt>
    <dgm:pt modelId="{1A5F9723-08D1-4EFF-849F-90439DC2E189}">
      <dgm:prSet/>
      <dgm:spPr/>
      <dgm:t>
        <a:bodyPr/>
        <a:lstStyle/>
        <a:p>
          <a:pPr rtl="0"/>
          <a:r>
            <a:rPr lang="en-US" err="1" smtClean="0"/>
            <a:t>FBP+prep</a:t>
          </a:r>
          <a:endParaRPr lang="he-IL"/>
        </a:p>
      </dgm:t>
    </dgm:pt>
    <dgm:pt modelId="{17C96B45-3E72-4A4E-8F39-E1028FF1A88C}" type="parTrans" cxnId="{BB138561-A995-42E5-87E0-2091FB5DDC80}">
      <dgm:prSet/>
      <dgm:spPr/>
      <dgm:t>
        <a:bodyPr/>
        <a:lstStyle/>
        <a:p>
          <a:pPr rtl="1"/>
          <a:endParaRPr lang="he-IL"/>
        </a:p>
      </dgm:t>
    </dgm:pt>
    <dgm:pt modelId="{8A263CD6-1C24-417E-8FD1-0C595F3EF393}" type="sibTrans" cxnId="{BB138561-A995-42E5-87E0-2091FB5DDC80}">
      <dgm:prSet/>
      <dgm:spPr/>
      <dgm:t>
        <a:bodyPr/>
        <a:lstStyle/>
        <a:p>
          <a:pPr rtl="1"/>
          <a:endParaRPr lang="he-IL"/>
        </a:p>
      </dgm:t>
    </dgm:pt>
    <dgm:pt modelId="{9BB432FA-0DE3-4F6D-9ACE-638237855303}">
      <dgm:prSet/>
      <dgm:spPr/>
      <dgm:t>
        <a:bodyPr/>
        <a:lstStyle/>
        <a:p>
          <a:pPr rtl="0"/>
          <a:r>
            <a:rPr lang="en-US" smtClean="0"/>
            <a:t>Adaptive Median Filtering (Hsieh, 98)</a:t>
          </a:r>
          <a:endParaRPr lang="he-IL"/>
        </a:p>
      </dgm:t>
    </dgm:pt>
    <dgm:pt modelId="{541DEAF3-072C-49E8-B23D-7588737D8DC4}" type="parTrans" cxnId="{0B7157D3-68A9-4220-BF8F-E54C7FA5040E}">
      <dgm:prSet/>
      <dgm:spPr/>
      <dgm:t>
        <a:bodyPr/>
        <a:lstStyle/>
        <a:p>
          <a:pPr rtl="1"/>
          <a:endParaRPr lang="he-IL"/>
        </a:p>
      </dgm:t>
    </dgm:pt>
    <dgm:pt modelId="{B8716698-64D7-40EF-9B21-82E882C15366}" type="sibTrans" cxnId="{0B7157D3-68A9-4220-BF8F-E54C7FA5040E}">
      <dgm:prSet/>
      <dgm:spPr/>
      <dgm:t>
        <a:bodyPr/>
        <a:lstStyle/>
        <a:p>
          <a:pPr rtl="1"/>
          <a:endParaRPr lang="he-IL"/>
        </a:p>
      </dgm:t>
    </dgm:pt>
    <dgm:pt modelId="{4FE3DEC6-DE8A-4DDF-831B-DE5649B11610}">
      <dgm:prSet/>
      <dgm:spPr/>
      <dgm:t>
        <a:bodyPr/>
        <a:lstStyle/>
        <a:p>
          <a:pPr rtl="0"/>
          <a:r>
            <a:rPr lang="en-US" smtClean="0"/>
            <a:t>MAP estimate</a:t>
          </a:r>
          <a:endParaRPr lang="he-IL"/>
        </a:p>
      </dgm:t>
    </dgm:pt>
    <dgm:pt modelId="{A3915E16-ABEC-4F16-8003-B5CAEFEDD556}" type="parTrans" cxnId="{AEC010F9-1C3D-48F8-9CA7-A4B8FE5CDF6D}">
      <dgm:prSet/>
      <dgm:spPr/>
      <dgm:t>
        <a:bodyPr/>
        <a:lstStyle/>
        <a:p>
          <a:pPr rtl="1"/>
          <a:endParaRPr lang="he-IL"/>
        </a:p>
      </dgm:t>
    </dgm:pt>
    <dgm:pt modelId="{A51C2697-94C7-447C-93E5-E4155833BA6E}" type="sibTrans" cxnId="{AEC010F9-1C3D-48F8-9CA7-A4B8FE5CDF6D}">
      <dgm:prSet/>
      <dgm:spPr/>
      <dgm:t>
        <a:bodyPr/>
        <a:lstStyle/>
        <a:p>
          <a:pPr rtl="1"/>
          <a:endParaRPr lang="he-IL"/>
        </a:p>
      </dgm:t>
    </dgm:pt>
    <dgm:pt modelId="{4E32F68D-845C-412A-A593-A95E49E73DB6}">
      <dgm:prSet/>
      <dgm:spPr/>
      <dgm:t>
        <a:bodyPr/>
        <a:lstStyle/>
        <a:p>
          <a:pPr rtl="0"/>
          <a:r>
            <a:rPr lang="en-US" smtClean="0"/>
            <a:t>Iterative statistically-based PWLS</a:t>
          </a:r>
          <a:endParaRPr lang="he-IL"/>
        </a:p>
      </dgm:t>
    </dgm:pt>
    <dgm:pt modelId="{AD723043-EE2B-4629-8741-A9EDD03A627C}" type="parTrans" cxnId="{F8B86C1A-F4CA-4EBD-A613-6B7675E427BC}">
      <dgm:prSet/>
      <dgm:spPr/>
      <dgm:t>
        <a:bodyPr/>
        <a:lstStyle/>
        <a:p>
          <a:pPr rtl="1"/>
          <a:endParaRPr lang="he-IL"/>
        </a:p>
      </dgm:t>
    </dgm:pt>
    <dgm:pt modelId="{2F1F2345-8142-423E-B1B9-DA3153DFB105}" type="sibTrans" cxnId="{F8B86C1A-F4CA-4EBD-A613-6B7675E427BC}">
      <dgm:prSet/>
      <dgm:spPr/>
      <dgm:t>
        <a:bodyPr/>
        <a:lstStyle/>
        <a:p>
          <a:pPr rtl="1"/>
          <a:endParaRPr lang="he-IL"/>
        </a:p>
      </dgm:t>
    </dgm:pt>
    <dgm:pt modelId="{1627CCDD-212A-495E-BE3C-255F6F9E4A17}" type="pres">
      <dgm:prSet presAssocID="{2CE5EB22-EAC7-4DB4-9967-106176FC0969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pPr rtl="1"/>
          <a:endParaRPr lang="he-IL"/>
        </a:p>
      </dgm:t>
    </dgm:pt>
    <dgm:pt modelId="{F5EA6C3E-EFCA-4646-B4DF-CC7571EA6103}" type="pres">
      <dgm:prSet presAssocID="{0A8115B4-63C7-41A7-A213-E08300541604}" presName="compNode" presStyleCnt="0"/>
      <dgm:spPr/>
    </dgm:pt>
    <dgm:pt modelId="{1D6A75F3-7DB6-48B3-9632-3ACCAC618EA0}" type="pres">
      <dgm:prSet presAssocID="{0A8115B4-63C7-41A7-A213-E08300541604}" presName="aNode" presStyleLbl="bgShp" presStyleIdx="0" presStyleCnt="4"/>
      <dgm:spPr/>
      <dgm:t>
        <a:bodyPr/>
        <a:lstStyle/>
        <a:p>
          <a:pPr rtl="1"/>
          <a:endParaRPr lang="he-IL"/>
        </a:p>
      </dgm:t>
    </dgm:pt>
    <dgm:pt modelId="{95E51A3E-7F9F-4B89-B377-9928AD636D72}" type="pres">
      <dgm:prSet presAssocID="{0A8115B4-63C7-41A7-A213-E08300541604}" presName="textNode" presStyleLbl="bgShp" presStyleIdx="0" presStyleCnt="4"/>
      <dgm:spPr/>
      <dgm:t>
        <a:bodyPr/>
        <a:lstStyle/>
        <a:p>
          <a:pPr rtl="1"/>
          <a:endParaRPr lang="he-IL"/>
        </a:p>
      </dgm:t>
    </dgm:pt>
    <dgm:pt modelId="{F91CECA3-F527-4B2D-80FC-AAF7F30BE92E}" type="pres">
      <dgm:prSet presAssocID="{0A8115B4-63C7-41A7-A213-E08300541604}" presName="compChildNode" presStyleCnt="0"/>
      <dgm:spPr/>
    </dgm:pt>
    <dgm:pt modelId="{96DDFEAB-3390-42C9-BBB4-D8D0D270EF13}" type="pres">
      <dgm:prSet presAssocID="{0A8115B4-63C7-41A7-A213-E08300541604}" presName="theInnerList" presStyleCnt="0"/>
      <dgm:spPr/>
    </dgm:pt>
    <dgm:pt modelId="{0C3123DE-78A5-46BE-8BBE-052F56A7C58A}" type="pres">
      <dgm:prSet presAssocID="{A0CE0369-62DF-424D-962C-A77AC59F53C3}" presName="child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E012A960-7E5A-46A8-BF6E-2778580DBFB3}" type="pres">
      <dgm:prSet presAssocID="{0A8115B4-63C7-41A7-A213-E08300541604}" presName="aSpace" presStyleCnt="0"/>
      <dgm:spPr/>
    </dgm:pt>
    <dgm:pt modelId="{14CE0591-DE20-4383-B6EC-0B15BAA221E3}" type="pres">
      <dgm:prSet presAssocID="{CB57A505-B0CA-49A7-87EA-6760B20F713E}" presName="compNode" presStyleCnt="0"/>
      <dgm:spPr/>
    </dgm:pt>
    <dgm:pt modelId="{E13DF447-435E-43BF-8C6C-F3D1BF58ED6D}" type="pres">
      <dgm:prSet presAssocID="{CB57A505-B0CA-49A7-87EA-6760B20F713E}" presName="aNode" presStyleLbl="bgShp" presStyleIdx="1" presStyleCnt="4"/>
      <dgm:spPr/>
      <dgm:t>
        <a:bodyPr/>
        <a:lstStyle/>
        <a:p>
          <a:pPr rtl="1"/>
          <a:endParaRPr lang="he-IL"/>
        </a:p>
      </dgm:t>
    </dgm:pt>
    <dgm:pt modelId="{5DC95D63-ECF5-4808-B949-46872367DEA9}" type="pres">
      <dgm:prSet presAssocID="{CB57A505-B0CA-49A7-87EA-6760B20F713E}" presName="textNode" presStyleLbl="bgShp" presStyleIdx="1" presStyleCnt="4"/>
      <dgm:spPr/>
      <dgm:t>
        <a:bodyPr/>
        <a:lstStyle/>
        <a:p>
          <a:pPr rtl="1"/>
          <a:endParaRPr lang="he-IL"/>
        </a:p>
      </dgm:t>
    </dgm:pt>
    <dgm:pt modelId="{1485E7C6-884E-465C-84D7-384D15C89E21}" type="pres">
      <dgm:prSet presAssocID="{CB57A505-B0CA-49A7-87EA-6760B20F713E}" presName="compChildNode" presStyleCnt="0"/>
      <dgm:spPr/>
    </dgm:pt>
    <dgm:pt modelId="{F5F36468-8085-4694-B784-51405CACAB19}" type="pres">
      <dgm:prSet presAssocID="{CB57A505-B0CA-49A7-87EA-6760B20F713E}" presName="theInnerList" presStyleCnt="0"/>
      <dgm:spPr/>
    </dgm:pt>
    <dgm:pt modelId="{D30D37BE-5D77-40D2-BB62-A0B51D124517}" type="pres">
      <dgm:prSet presAssocID="{B0BCBD2E-5E3A-48D7-A5AA-2221B723560F}" presName="child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C2CA6DDE-FC8E-45A9-81AB-38988F5AF6A0}" type="pres">
      <dgm:prSet presAssocID="{CB57A505-B0CA-49A7-87EA-6760B20F713E}" presName="aSpace" presStyleCnt="0"/>
      <dgm:spPr/>
    </dgm:pt>
    <dgm:pt modelId="{15BE675D-FB1F-47DB-A54A-417048B6FB95}" type="pres">
      <dgm:prSet presAssocID="{1A5F9723-08D1-4EFF-849F-90439DC2E189}" presName="compNode" presStyleCnt="0"/>
      <dgm:spPr/>
    </dgm:pt>
    <dgm:pt modelId="{4023F139-C1AE-446C-85F3-C8F5D9DBFF1E}" type="pres">
      <dgm:prSet presAssocID="{1A5F9723-08D1-4EFF-849F-90439DC2E189}" presName="aNode" presStyleLbl="bgShp" presStyleIdx="2" presStyleCnt="4"/>
      <dgm:spPr/>
      <dgm:t>
        <a:bodyPr/>
        <a:lstStyle/>
        <a:p>
          <a:pPr rtl="1"/>
          <a:endParaRPr lang="he-IL"/>
        </a:p>
      </dgm:t>
    </dgm:pt>
    <dgm:pt modelId="{57890B73-0AB7-46AF-9220-57862C4FA4A6}" type="pres">
      <dgm:prSet presAssocID="{1A5F9723-08D1-4EFF-849F-90439DC2E189}" presName="textNode" presStyleLbl="bgShp" presStyleIdx="2" presStyleCnt="4"/>
      <dgm:spPr/>
      <dgm:t>
        <a:bodyPr/>
        <a:lstStyle/>
        <a:p>
          <a:pPr rtl="1"/>
          <a:endParaRPr lang="he-IL"/>
        </a:p>
      </dgm:t>
    </dgm:pt>
    <dgm:pt modelId="{B45F0551-97CB-4D73-875C-F8EC5B78A886}" type="pres">
      <dgm:prSet presAssocID="{1A5F9723-08D1-4EFF-849F-90439DC2E189}" presName="compChildNode" presStyleCnt="0"/>
      <dgm:spPr/>
    </dgm:pt>
    <dgm:pt modelId="{6127A66C-C512-4C30-A583-BF597214A3AE}" type="pres">
      <dgm:prSet presAssocID="{1A5F9723-08D1-4EFF-849F-90439DC2E189}" presName="theInnerList" presStyleCnt="0"/>
      <dgm:spPr/>
    </dgm:pt>
    <dgm:pt modelId="{6A86209E-CD39-4379-B47D-70855A99C43A}" type="pres">
      <dgm:prSet presAssocID="{9BB432FA-0DE3-4F6D-9ACE-638237855303}" presName="child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0F4936F6-1ACC-4F7D-90E7-5D814FC6657E}" type="pres">
      <dgm:prSet presAssocID="{1A5F9723-08D1-4EFF-849F-90439DC2E189}" presName="aSpace" presStyleCnt="0"/>
      <dgm:spPr/>
    </dgm:pt>
    <dgm:pt modelId="{A1A0CDF8-2EB4-48BF-BCFA-62D583CAEB98}" type="pres">
      <dgm:prSet presAssocID="{4FE3DEC6-DE8A-4DDF-831B-DE5649B11610}" presName="compNode" presStyleCnt="0"/>
      <dgm:spPr/>
    </dgm:pt>
    <dgm:pt modelId="{520A6FF5-8F64-4614-A55B-879A1B181A05}" type="pres">
      <dgm:prSet presAssocID="{4FE3DEC6-DE8A-4DDF-831B-DE5649B11610}" presName="aNode" presStyleLbl="bgShp" presStyleIdx="3" presStyleCnt="4"/>
      <dgm:spPr/>
      <dgm:t>
        <a:bodyPr/>
        <a:lstStyle/>
        <a:p>
          <a:pPr rtl="1"/>
          <a:endParaRPr lang="he-IL"/>
        </a:p>
      </dgm:t>
    </dgm:pt>
    <dgm:pt modelId="{59CDCA87-D37F-4FBF-AF17-FDB31E5D5D2F}" type="pres">
      <dgm:prSet presAssocID="{4FE3DEC6-DE8A-4DDF-831B-DE5649B11610}" presName="textNode" presStyleLbl="bgShp" presStyleIdx="3" presStyleCnt="4"/>
      <dgm:spPr/>
      <dgm:t>
        <a:bodyPr/>
        <a:lstStyle/>
        <a:p>
          <a:pPr rtl="1"/>
          <a:endParaRPr lang="he-IL"/>
        </a:p>
      </dgm:t>
    </dgm:pt>
    <dgm:pt modelId="{2BBA1C4D-FF11-439E-BBE0-0FC6D4FA5D02}" type="pres">
      <dgm:prSet presAssocID="{4FE3DEC6-DE8A-4DDF-831B-DE5649B11610}" presName="compChildNode" presStyleCnt="0"/>
      <dgm:spPr/>
    </dgm:pt>
    <dgm:pt modelId="{90A93FFD-1A4D-400C-9C6A-020FD8A0AEE9}" type="pres">
      <dgm:prSet presAssocID="{4FE3DEC6-DE8A-4DDF-831B-DE5649B11610}" presName="theInnerList" presStyleCnt="0"/>
      <dgm:spPr/>
    </dgm:pt>
    <dgm:pt modelId="{A14340FB-879B-4F0F-AB8F-10247319A3EB}" type="pres">
      <dgm:prSet presAssocID="{4E32F68D-845C-412A-A593-A95E49E73DB6}" presName="child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</dgm:ptLst>
  <dgm:cxnLst>
    <dgm:cxn modelId="{8D71A9B1-A7FD-4712-B1FD-00C1E1C50FBD}" type="presOf" srcId="{2CE5EB22-EAC7-4DB4-9967-106176FC0969}" destId="{1627CCDD-212A-495E-BE3C-255F6F9E4A17}" srcOrd="0" destOrd="0" presId="urn:microsoft.com/office/officeart/2005/8/layout/lProcess2"/>
    <dgm:cxn modelId="{E7BE592B-875F-464B-AECE-4D36EB0D0181}" type="presOf" srcId="{A0CE0369-62DF-424D-962C-A77AC59F53C3}" destId="{0C3123DE-78A5-46BE-8BBE-052F56A7C58A}" srcOrd="0" destOrd="0" presId="urn:microsoft.com/office/officeart/2005/8/layout/lProcess2"/>
    <dgm:cxn modelId="{FFC76AA2-29E3-4909-9E29-AD790C103CBB}" srcId="{2CE5EB22-EAC7-4DB4-9967-106176FC0969}" destId="{CB57A505-B0CA-49A7-87EA-6760B20F713E}" srcOrd="1" destOrd="0" parTransId="{AEEC70B0-C91C-4767-BAA2-606199BA3A0A}" sibTransId="{BAC18918-CD7D-457B-ABC2-6974198BAC53}"/>
    <dgm:cxn modelId="{BCEB5F7F-82A1-4F8C-BE9F-1BE88837F60D}" type="presOf" srcId="{9BB432FA-0DE3-4F6D-9ACE-638237855303}" destId="{6A86209E-CD39-4379-B47D-70855A99C43A}" srcOrd="0" destOrd="0" presId="urn:microsoft.com/office/officeart/2005/8/layout/lProcess2"/>
    <dgm:cxn modelId="{3085E7D8-A21B-466F-9BB9-3E47D0C5D632}" srcId="{CB57A505-B0CA-49A7-87EA-6760B20F713E}" destId="{B0BCBD2E-5E3A-48D7-A5AA-2221B723560F}" srcOrd="0" destOrd="0" parTransId="{D560831A-E92B-45AA-9889-3F27D928A372}" sibTransId="{700702E1-7392-48A2-9A63-3355DE5E8F96}"/>
    <dgm:cxn modelId="{79F349F9-44EA-4F34-A5B6-03CF03DAC595}" type="presOf" srcId="{1A5F9723-08D1-4EFF-849F-90439DC2E189}" destId="{57890B73-0AB7-46AF-9220-57862C4FA4A6}" srcOrd="1" destOrd="0" presId="urn:microsoft.com/office/officeart/2005/8/layout/lProcess2"/>
    <dgm:cxn modelId="{3B98D899-139F-445D-9A01-170BE10366A5}" type="presOf" srcId="{4E32F68D-845C-412A-A593-A95E49E73DB6}" destId="{A14340FB-879B-4F0F-AB8F-10247319A3EB}" srcOrd="0" destOrd="0" presId="urn:microsoft.com/office/officeart/2005/8/layout/lProcess2"/>
    <dgm:cxn modelId="{A507F44B-4E56-4C75-88F3-5B421ECA9813}" type="presOf" srcId="{B0BCBD2E-5E3A-48D7-A5AA-2221B723560F}" destId="{D30D37BE-5D77-40D2-BB62-A0B51D124517}" srcOrd="0" destOrd="0" presId="urn:microsoft.com/office/officeart/2005/8/layout/lProcess2"/>
    <dgm:cxn modelId="{F4391E77-0B4F-499C-8258-9D791C64FBF9}" type="presOf" srcId="{CB57A505-B0CA-49A7-87EA-6760B20F713E}" destId="{5DC95D63-ECF5-4808-B949-46872367DEA9}" srcOrd="1" destOrd="0" presId="urn:microsoft.com/office/officeart/2005/8/layout/lProcess2"/>
    <dgm:cxn modelId="{43AEDC57-D5F3-4BD1-9696-0FC846214B35}" srcId="{0A8115B4-63C7-41A7-A213-E08300541604}" destId="{A0CE0369-62DF-424D-962C-A77AC59F53C3}" srcOrd="0" destOrd="0" parTransId="{20BFBBE0-A9AF-45A7-B079-03929A28B5DE}" sibTransId="{3578E0F4-C850-4E86-B173-46E540B7708D}"/>
    <dgm:cxn modelId="{F1F87E54-3B7C-4724-998D-CED3AAD2AF65}" type="presOf" srcId="{4FE3DEC6-DE8A-4DDF-831B-DE5649B11610}" destId="{520A6FF5-8F64-4614-A55B-879A1B181A05}" srcOrd="0" destOrd="0" presId="urn:microsoft.com/office/officeart/2005/8/layout/lProcess2"/>
    <dgm:cxn modelId="{BE880EEB-1C39-497B-A938-2A1443B19B2B}" type="presOf" srcId="{4FE3DEC6-DE8A-4DDF-831B-DE5649B11610}" destId="{59CDCA87-D37F-4FBF-AF17-FDB31E5D5D2F}" srcOrd="1" destOrd="0" presId="urn:microsoft.com/office/officeart/2005/8/layout/lProcess2"/>
    <dgm:cxn modelId="{BB138561-A995-42E5-87E0-2091FB5DDC80}" srcId="{2CE5EB22-EAC7-4DB4-9967-106176FC0969}" destId="{1A5F9723-08D1-4EFF-849F-90439DC2E189}" srcOrd="2" destOrd="0" parTransId="{17C96B45-3E72-4A4E-8F39-E1028FF1A88C}" sibTransId="{8A263CD6-1C24-417E-8FD1-0C595F3EF393}"/>
    <dgm:cxn modelId="{AEC010F9-1C3D-48F8-9CA7-A4B8FE5CDF6D}" srcId="{2CE5EB22-EAC7-4DB4-9967-106176FC0969}" destId="{4FE3DEC6-DE8A-4DDF-831B-DE5649B11610}" srcOrd="3" destOrd="0" parTransId="{A3915E16-ABEC-4F16-8003-B5CAEFEDD556}" sibTransId="{A51C2697-94C7-447C-93E5-E4155833BA6E}"/>
    <dgm:cxn modelId="{F8B86C1A-F4CA-4EBD-A613-6B7675E427BC}" srcId="{4FE3DEC6-DE8A-4DDF-831B-DE5649B11610}" destId="{4E32F68D-845C-412A-A593-A95E49E73DB6}" srcOrd="0" destOrd="0" parTransId="{AD723043-EE2B-4629-8741-A9EDD03A627C}" sibTransId="{2F1F2345-8142-423E-B1B9-DA3153DFB105}"/>
    <dgm:cxn modelId="{0B7157D3-68A9-4220-BF8F-E54C7FA5040E}" srcId="{1A5F9723-08D1-4EFF-849F-90439DC2E189}" destId="{9BB432FA-0DE3-4F6D-9ACE-638237855303}" srcOrd="0" destOrd="0" parTransId="{541DEAF3-072C-49E8-B23D-7588737D8DC4}" sibTransId="{B8716698-64D7-40EF-9B21-82E882C15366}"/>
    <dgm:cxn modelId="{590E9646-0755-42CB-BE9E-74B5074A42E3}" type="presOf" srcId="{1A5F9723-08D1-4EFF-849F-90439DC2E189}" destId="{4023F139-C1AE-446C-85F3-C8F5D9DBFF1E}" srcOrd="0" destOrd="0" presId="urn:microsoft.com/office/officeart/2005/8/layout/lProcess2"/>
    <dgm:cxn modelId="{B3FB14BE-E69A-4812-A7F9-E5E7B02B216D}" type="presOf" srcId="{0A8115B4-63C7-41A7-A213-E08300541604}" destId="{1D6A75F3-7DB6-48B3-9632-3ACCAC618EA0}" srcOrd="0" destOrd="0" presId="urn:microsoft.com/office/officeart/2005/8/layout/lProcess2"/>
    <dgm:cxn modelId="{875DE94E-EAFB-4E38-A2E9-3C692B800AA3}" type="presOf" srcId="{CB57A505-B0CA-49A7-87EA-6760B20F713E}" destId="{E13DF447-435E-43BF-8C6C-F3D1BF58ED6D}" srcOrd="0" destOrd="0" presId="urn:microsoft.com/office/officeart/2005/8/layout/lProcess2"/>
    <dgm:cxn modelId="{6EE5F27A-9AD0-4231-AA6E-ECAB12F5C369}" type="presOf" srcId="{0A8115B4-63C7-41A7-A213-E08300541604}" destId="{95E51A3E-7F9F-4B89-B377-9928AD636D72}" srcOrd="1" destOrd="0" presId="urn:microsoft.com/office/officeart/2005/8/layout/lProcess2"/>
    <dgm:cxn modelId="{9E1D8683-85B7-49F8-97A3-3124313C2D4A}" srcId="{2CE5EB22-EAC7-4DB4-9967-106176FC0969}" destId="{0A8115B4-63C7-41A7-A213-E08300541604}" srcOrd="0" destOrd="0" parTransId="{CFF601B1-256A-499D-9542-B5AFBC179E59}" sibTransId="{04373673-0F0A-47D4-A98E-092BBD96BEDE}"/>
    <dgm:cxn modelId="{0C05CA4F-FEE4-4260-809F-00DEA4096F1E}" type="presParOf" srcId="{1627CCDD-212A-495E-BE3C-255F6F9E4A17}" destId="{F5EA6C3E-EFCA-4646-B4DF-CC7571EA6103}" srcOrd="0" destOrd="0" presId="urn:microsoft.com/office/officeart/2005/8/layout/lProcess2"/>
    <dgm:cxn modelId="{CB8719D0-A3BD-4E43-8984-90FABDECE114}" type="presParOf" srcId="{F5EA6C3E-EFCA-4646-B4DF-CC7571EA6103}" destId="{1D6A75F3-7DB6-48B3-9632-3ACCAC618EA0}" srcOrd="0" destOrd="0" presId="urn:microsoft.com/office/officeart/2005/8/layout/lProcess2"/>
    <dgm:cxn modelId="{2D235548-293F-4D44-8359-15F6B5CAC3D5}" type="presParOf" srcId="{F5EA6C3E-EFCA-4646-B4DF-CC7571EA6103}" destId="{95E51A3E-7F9F-4B89-B377-9928AD636D72}" srcOrd="1" destOrd="0" presId="urn:microsoft.com/office/officeart/2005/8/layout/lProcess2"/>
    <dgm:cxn modelId="{9FAA88D0-BCBE-40BF-8983-06D7E2A60EEA}" type="presParOf" srcId="{F5EA6C3E-EFCA-4646-B4DF-CC7571EA6103}" destId="{F91CECA3-F527-4B2D-80FC-AAF7F30BE92E}" srcOrd="2" destOrd="0" presId="urn:microsoft.com/office/officeart/2005/8/layout/lProcess2"/>
    <dgm:cxn modelId="{30C13336-1E43-45C4-8D25-3236C21858CD}" type="presParOf" srcId="{F91CECA3-F527-4B2D-80FC-AAF7F30BE92E}" destId="{96DDFEAB-3390-42C9-BBB4-D8D0D270EF13}" srcOrd="0" destOrd="0" presId="urn:microsoft.com/office/officeart/2005/8/layout/lProcess2"/>
    <dgm:cxn modelId="{5EFCEE61-8899-471D-8848-155694EA8467}" type="presParOf" srcId="{96DDFEAB-3390-42C9-BBB4-D8D0D270EF13}" destId="{0C3123DE-78A5-46BE-8BBE-052F56A7C58A}" srcOrd="0" destOrd="0" presId="urn:microsoft.com/office/officeart/2005/8/layout/lProcess2"/>
    <dgm:cxn modelId="{37891BEA-1007-48BE-9AAB-399F1CB0A929}" type="presParOf" srcId="{1627CCDD-212A-495E-BE3C-255F6F9E4A17}" destId="{E012A960-7E5A-46A8-BF6E-2778580DBFB3}" srcOrd="1" destOrd="0" presId="urn:microsoft.com/office/officeart/2005/8/layout/lProcess2"/>
    <dgm:cxn modelId="{54B9E3F5-290A-4E38-ADDD-99BE03F7023B}" type="presParOf" srcId="{1627CCDD-212A-495E-BE3C-255F6F9E4A17}" destId="{14CE0591-DE20-4383-B6EC-0B15BAA221E3}" srcOrd="2" destOrd="0" presId="urn:microsoft.com/office/officeart/2005/8/layout/lProcess2"/>
    <dgm:cxn modelId="{6AC79B8D-7E46-4D55-BFC9-B4D4C67CD8F1}" type="presParOf" srcId="{14CE0591-DE20-4383-B6EC-0B15BAA221E3}" destId="{E13DF447-435E-43BF-8C6C-F3D1BF58ED6D}" srcOrd="0" destOrd="0" presId="urn:microsoft.com/office/officeart/2005/8/layout/lProcess2"/>
    <dgm:cxn modelId="{A7E31EEF-5F95-4C11-AF6D-E794780ED9AC}" type="presParOf" srcId="{14CE0591-DE20-4383-B6EC-0B15BAA221E3}" destId="{5DC95D63-ECF5-4808-B949-46872367DEA9}" srcOrd="1" destOrd="0" presId="urn:microsoft.com/office/officeart/2005/8/layout/lProcess2"/>
    <dgm:cxn modelId="{E4F63C0A-2DF3-40E6-8813-95BA5EC9E05E}" type="presParOf" srcId="{14CE0591-DE20-4383-B6EC-0B15BAA221E3}" destId="{1485E7C6-884E-465C-84D7-384D15C89E21}" srcOrd="2" destOrd="0" presId="urn:microsoft.com/office/officeart/2005/8/layout/lProcess2"/>
    <dgm:cxn modelId="{5D04F46E-73E0-4F67-B308-4740CC1E3761}" type="presParOf" srcId="{1485E7C6-884E-465C-84D7-384D15C89E21}" destId="{F5F36468-8085-4694-B784-51405CACAB19}" srcOrd="0" destOrd="0" presId="urn:microsoft.com/office/officeart/2005/8/layout/lProcess2"/>
    <dgm:cxn modelId="{3591EE21-F32F-4C71-BB8A-89AF98C4401A}" type="presParOf" srcId="{F5F36468-8085-4694-B784-51405CACAB19}" destId="{D30D37BE-5D77-40D2-BB62-A0B51D124517}" srcOrd="0" destOrd="0" presId="urn:microsoft.com/office/officeart/2005/8/layout/lProcess2"/>
    <dgm:cxn modelId="{02F7D62B-6A5A-467B-AD1D-1720864A4335}" type="presParOf" srcId="{1627CCDD-212A-495E-BE3C-255F6F9E4A17}" destId="{C2CA6DDE-FC8E-45A9-81AB-38988F5AF6A0}" srcOrd="3" destOrd="0" presId="urn:microsoft.com/office/officeart/2005/8/layout/lProcess2"/>
    <dgm:cxn modelId="{7292ED69-5CED-4025-904C-47FD7D965CAD}" type="presParOf" srcId="{1627CCDD-212A-495E-BE3C-255F6F9E4A17}" destId="{15BE675D-FB1F-47DB-A54A-417048B6FB95}" srcOrd="4" destOrd="0" presId="urn:microsoft.com/office/officeart/2005/8/layout/lProcess2"/>
    <dgm:cxn modelId="{5CBB9C41-C066-4FCE-B72B-CF24FF20BD7A}" type="presParOf" srcId="{15BE675D-FB1F-47DB-A54A-417048B6FB95}" destId="{4023F139-C1AE-446C-85F3-C8F5D9DBFF1E}" srcOrd="0" destOrd="0" presId="urn:microsoft.com/office/officeart/2005/8/layout/lProcess2"/>
    <dgm:cxn modelId="{F56F37A0-2C4B-495F-B96D-EB5D03B9BEAF}" type="presParOf" srcId="{15BE675D-FB1F-47DB-A54A-417048B6FB95}" destId="{57890B73-0AB7-46AF-9220-57862C4FA4A6}" srcOrd="1" destOrd="0" presId="urn:microsoft.com/office/officeart/2005/8/layout/lProcess2"/>
    <dgm:cxn modelId="{AEDA0968-7593-410D-A3A6-11680C8647C9}" type="presParOf" srcId="{15BE675D-FB1F-47DB-A54A-417048B6FB95}" destId="{B45F0551-97CB-4D73-875C-F8EC5B78A886}" srcOrd="2" destOrd="0" presId="urn:microsoft.com/office/officeart/2005/8/layout/lProcess2"/>
    <dgm:cxn modelId="{B7040D5C-5F17-431E-9AB6-7EC8C8205237}" type="presParOf" srcId="{B45F0551-97CB-4D73-875C-F8EC5B78A886}" destId="{6127A66C-C512-4C30-A583-BF597214A3AE}" srcOrd="0" destOrd="0" presId="urn:microsoft.com/office/officeart/2005/8/layout/lProcess2"/>
    <dgm:cxn modelId="{10B90EE3-7C9D-4F81-B414-F7F8EE6B6FC9}" type="presParOf" srcId="{6127A66C-C512-4C30-A583-BF597214A3AE}" destId="{6A86209E-CD39-4379-B47D-70855A99C43A}" srcOrd="0" destOrd="0" presId="urn:microsoft.com/office/officeart/2005/8/layout/lProcess2"/>
    <dgm:cxn modelId="{A5E1654B-718F-41B6-A63F-FFB67FB33384}" type="presParOf" srcId="{1627CCDD-212A-495E-BE3C-255F6F9E4A17}" destId="{0F4936F6-1ACC-4F7D-90E7-5D814FC6657E}" srcOrd="5" destOrd="0" presId="urn:microsoft.com/office/officeart/2005/8/layout/lProcess2"/>
    <dgm:cxn modelId="{6487F7CC-4873-4542-AA46-39A06FB10C66}" type="presParOf" srcId="{1627CCDD-212A-495E-BE3C-255F6F9E4A17}" destId="{A1A0CDF8-2EB4-48BF-BCFA-62D583CAEB98}" srcOrd="6" destOrd="0" presId="urn:microsoft.com/office/officeart/2005/8/layout/lProcess2"/>
    <dgm:cxn modelId="{02D79C0E-E3EC-4035-8E12-685CF9087823}" type="presParOf" srcId="{A1A0CDF8-2EB4-48BF-BCFA-62D583CAEB98}" destId="{520A6FF5-8F64-4614-A55B-879A1B181A05}" srcOrd="0" destOrd="0" presId="urn:microsoft.com/office/officeart/2005/8/layout/lProcess2"/>
    <dgm:cxn modelId="{76A5017F-2FFA-4EF6-B362-60545A1B6E2F}" type="presParOf" srcId="{A1A0CDF8-2EB4-48BF-BCFA-62D583CAEB98}" destId="{59CDCA87-D37F-4FBF-AF17-FDB31E5D5D2F}" srcOrd="1" destOrd="0" presId="urn:microsoft.com/office/officeart/2005/8/layout/lProcess2"/>
    <dgm:cxn modelId="{0398EF3B-BC11-46B8-B1BE-717E7032F69C}" type="presParOf" srcId="{A1A0CDF8-2EB4-48BF-BCFA-62D583CAEB98}" destId="{2BBA1C4D-FF11-439E-BBE0-0FC6D4FA5D02}" srcOrd="2" destOrd="0" presId="urn:microsoft.com/office/officeart/2005/8/layout/lProcess2"/>
    <dgm:cxn modelId="{6C52022B-8EE5-4E65-8023-C2E62B33E272}" type="presParOf" srcId="{2BBA1C4D-FF11-439E-BBE0-0FC6D4FA5D02}" destId="{90A93FFD-1A4D-400C-9C6A-020FD8A0AEE9}" srcOrd="0" destOrd="0" presId="urn:microsoft.com/office/officeart/2005/8/layout/lProcess2"/>
    <dgm:cxn modelId="{854230F7-33DB-4C95-95C0-DBA330DB9F9B}" type="presParOf" srcId="{90A93FFD-1A4D-400C-9C6A-020FD8A0AEE9}" destId="{A14340FB-879B-4F0F-AB8F-10247319A3EB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xmlns="" relId="rId2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49D7B38-C1A5-49A2-88CD-5A5A2E280A23}" type="doc">
      <dgm:prSet loTypeId="urn:microsoft.com/office/officeart/2005/8/layout/vList5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pPr rtl="1"/>
          <a:endParaRPr lang="he-IL"/>
        </a:p>
      </dgm:t>
    </dgm:pt>
    <dgm:pt modelId="{46E50A5F-BD0F-43EB-8F1B-FA07D28FB8BC}">
      <dgm:prSet phldrT="[Text]"/>
      <dgm:spPr/>
      <dgm:t>
        <a:bodyPr/>
        <a:lstStyle/>
        <a:p>
          <a:pPr rtl="0"/>
          <a:r>
            <a:rPr lang="en-US" smtClean="0"/>
            <a:t>Intro to Computed Tomography</a:t>
          </a:r>
          <a:endParaRPr lang="he-IL"/>
        </a:p>
      </dgm:t>
    </dgm:pt>
    <dgm:pt modelId="{0F3DF3D2-829B-4CC4-AA81-DB60B16905EE}" type="parTrans" cxnId="{DE2095EC-57BD-4B7F-97A3-7F4BEBDE0E95}">
      <dgm:prSet/>
      <dgm:spPr/>
      <dgm:t>
        <a:bodyPr/>
        <a:lstStyle/>
        <a:p>
          <a:pPr rtl="1"/>
          <a:endParaRPr lang="he-IL"/>
        </a:p>
      </dgm:t>
    </dgm:pt>
    <dgm:pt modelId="{0F884803-AD0C-46D7-9CBD-C26AE15F421F}" type="sibTrans" cxnId="{DE2095EC-57BD-4B7F-97A3-7F4BEBDE0E95}">
      <dgm:prSet/>
      <dgm:spPr/>
      <dgm:t>
        <a:bodyPr/>
        <a:lstStyle/>
        <a:p>
          <a:pPr rtl="1"/>
          <a:endParaRPr lang="he-IL"/>
        </a:p>
      </dgm:t>
    </dgm:pt>
    <dgm:pt modelId="{573DF6C9-414D-4BB6-8675-42B1CBDE1CB0}">
      <dgm:prSet phldrT="[Text]"/>
      <dgm:spPr/>
      <dgm:t>
        <a:bodyPr/>
        <a:lstStyle/>
        <a:p>
          <a:pPr rtl="0"/>
          <a:r>
            <a:rPr lang="en-US" smtClean="0"/>
            <a:t>Adaptive FBP</a:t>
          </a:r>
          <a:endParaRPr lang="he-IL"/>
        </a:p>
      </dgm:t>
    </dgm:pt>
    <dgm:pt modelId="{FEAC791E-0CBA-4EB4-AB68-CF622EF70852}" type="parTrans" cxnId="{7887F4ED-7992-45BB-A613-1F7D429C6ABC}">
      <dgm:prSet/>
      <dgm:spPr/>
      <dgm:t>
        <a:bodyPr/>
        <a:lstStyle/>
        <a:p>
          <a:pPr rtl="1"/>
          <a:endParaRPr lang="he-IL"/>
        </a:p>
      </dgm:t>
    </dgm:pt>
    <dgm:pt modelId="{43B8B8C8-B384-40C0-B7D5-840077809B2F}" type="sibTrans" cxnId="{7887F4ED-7992-45BB-A613-1F7D429C6ABC}">
      <dgm:prSet/>
      <dgm:spPr/>
      <dgm:t>
        <a:bodyPr/>
        <a:lstStyle/>
        <a:p>
          <a:pPr rtl="1"/>
          <a:endParaRPr lang="he-IL"/>
        </a:p>
      </dgm:t>
    </dgm:pt>
    <dgm:pt modelId="{8A06C16D-7A8D-44C5-BBB4-F7BC48693806}">
      <dgm:prSet phldrT="[Text]"/>
      <dgm:spPr/>
      <dgm:t>
        <a:bodyPr/>
        <a:lstStyle/>
        <a:p>
          <a:pPr rtl="0"/>
          <a:r>
            <a:rPr lang="en-US" smtClean="0"/>
            <a:t>Framework of adaptive reconstruction</a:t>
          </a:r>
          <a:endParaRPr lang="he-IL"/>
        </a:p>
      </dgm:t>
    </dgm:pt>
    <dgm:pt modelId="{74BFE647-A2F4-4DAB-8B89-B2E60EA6796A}" type="sibTrans" cxnId="{32734373-BCDA-48F3-B754-3624FFD5A5EF}">
      <dgm:prSet/>
      <dgm:spPr/>
      <dgm:t>
        <a:bodyPr/>
        <a:lstStyle/>
        <a:p>
          <a:pPr rtl="1"/>
          <a:endParaRPr lang="he-IL"/>
        </a:p>
      </dgm:t>
    </dgm:pt>
    <dgm:pt modelId="{01DE707B-EBBB-4590-9C4A-66FC6543C912}" type="parTrans" cxnId="{32734373-BCDA-48F3-B754-3624FFD5A5EF}">
      <dgm:prSet/>
      <dgm:spPr/>
      <dgm:t>
        <a:bodyPr/>
        <a:lstStyle/>
        <a:p>
          <a:pPr rtl="1"/>
          <a:endParaRPr lang="he-IL"/>
        </a:p>
      </dgm:t>
    </dgm:pt>
    <dgm:pt modelId="{78E3ED5E-7FC4-4082-91D1-17DDEDAF07EF}">
      <dgm:prSet phldrT="[Text]"/>
      <dgm:spPr/>
      <dgm:t>
        <a:bodyPr/>
        <a:lstStyle/>
        <a:p>
          <a:pPr rtl="0"/>
          <a:r>
            <a:rPr lang="en-US" smtClean="0"/>
            <a:t>General scheme of supervised learning </a:t>
          </a:r>
          <a:endParaRPr lang="he-IL"/>
        </a:p>
      </dgm:t>
    </dgm:pt>
    <dgm:pt modelId="{F0BE258C-02F3-4517-8B35-336FD5EADE1F}" type="sibTrans" cxnId="{2660F3D0-74DB-4D95-8FC7-A2E02344475C}">
      <dgm:prSet/>
      <dgm:spPr/>
      <dgm:t>
        <a:bodyPr/>
        <a:lstStyle/>
        <a:p>
          <a:pPr rtl="1"/>
          <a:endParaRPr lang="he-IL"/>
        </a:p>
      </dgm:t>
    </dgm:pt>
    <dgm:pt modelId="{64613796-3C05-469B-85E0-1684A14B7651}" type="parTrans" cxnId="{2660F3D0-74DB-4D95-8FC7-A2E02344475C}">
      <dgm:prSet/>
      <dgm:spPr/>
      <dgm:t>
        <a:bodyPr/>
        <a:lstStyle/>
        <a:p>
          <a:pPr rtl="1"/>
          <a:endParaRPr lang="he-IL"/>
        </a:p>
      </dgm:t>
    </dgm:pt>
    <dgm:pt modelId="{71802D94-0BF0-4EA6-A7AF-EE2BBE529D10}">
      <dgm:prSet phldrT="[Text]"/>
      <dgm:spPr/>
      <dgm:t>
        <a:bodyPr/>
        <a:lstStyle/>
        <a:p>
          <a:pPr rtl="0"/>
          <a:r>
            <a:rPr lang="en-US" smtClean="0"/>
            <a:t>Learned FBP filter for local reconstruction</a:t>
          </a:r>
          <a:endParaRPr lang="he-IL"/>
        </a:p>
      </dgm:t>
    </dgm:pt>
    <dgm:pt modelId="{833AD4AA-3BB0-4C98-B09C-4B0C42D0CF31}" type="parTrans" cxnId="{D968BDBE-E900-4CF0-827B-ECD1E24BC0B0}">
      <dgm:prSet/>
      <dgm:spPr/>
      <dgm:t>
        <a:bodyPr/>
        <a:lstStyle/>
        <a:p>
          <a:pPr rtl="1"/>
          <a:endParaRPr lang="he-IL"/>
        </a:p>
      </dgm:t>
    </dgm:pt>
    <dgm:pt modelId="{6BB1E3D7-6C92-4566-9304-1E6BEE7766C3}" type="sibTrans" cxnId="{D968BDBE-E900-4CF0-827B-ECD1E24BC0B0}">
      <dgm:prSet/>
      <dgm:spPr/>
      <dgm:t>
        <a:bodyPr/>
        <a:lstStyle/>
        <a:p>
          <a:pPr rtl="1"/>
          <a:endParaRPr lang="he-IL"/>
        </a:p>
      </dgm:t>
    </dgm:pt>
    <dgm:pt modelId="{D20A53F4-53A6-4F0F-B9CE-CDCF66E6FFB2}">
      <dgm:prSet phldrT="[Text]"/>
      <dgm:spPr/>
      <dgm:t>
        <a:bodyPr/>
        <a:lstStyle/>
        <a:p>
          <a:pPr rtl="0"/>
          <a:r>
            <a:rPr lang="en-US" err="1" smtClean="0"/>
            <a:t>Sparsity</a:t>
          </a:r>
          <a:r>
            <a:rPr lang="en-US" smtClean="0"/>
            <a:t>-based </a:t>
          </a:r>
          <a:r>
            <a:rPr lang="en-US" err="1" smtClean="0"/>
            <a:t>sinogram</a:t>
          </a:r>
          <a:r>
            <a:rPr lang="en-US" smtClean="0"/>
            <a:t> restoration</a:t>
          </a:r>
          <a:endParaRPr lang="he-IL"/>
        </a:p>
      </dgm:t>
    </dgm:pt>
    <dgm:pt modelId="{DB83CE2E-96B8-4FAB-AFB4-26FFCE6BD7BE}" type="parTrans" cxnId="{FD8AB58F-C924-4168-B393-90ADD202B578}">
      <dgm:prSet/>
      <dgm:spPr/>
      <dgm:t>
        <a:bodyPr/>
        <a:lstStyle/>
        <a:p>
          <a:pPr rtl="1"/>
          <a:endParaRPr lang="he-IL"/>
        </a:p>
      </dgm:t>
    </dgm:pt>
    <dgm:pt modelId="{8BFBB97E-7654-4DF1-8B84-5F88413DE9E5}" type="sibTrans" cxnId="{FD8AB58F-C924-4168-B393-90ADD202B578}">
      <dgm:prSet/>
      <dgm:spPr/>
      <dgm:t>
        <a:bodyPr/>
        <a:lstStyle/>
        <a:p>
          <a:pPr rtl="1"/>
          <a:endParaRPr lang="he-IL"/>
        </a:p>
      </dgm:t>
    </dgm:pt>
    <dgm:pt modelId="{386B0FC9-3C6A-41E7-A31C-0D7E726637E3}">
      <dgm:prSet phldrT="[Text]"/>
      <dgm:spPr/>
      <dgm:t>
        <a:bodyPr/>
        <a:lstStyle/>
        <a:p>
          <a:pPr rtl="0"/>
          <a:r>
            <a:rPr lang="en-US" smtClean="0"/>
            <a:t>Learned shrinkage in a transform domain</a:t>
          </a:r>
          <a:endParaRPr lang="he-IL"/>
        </a:p>
      </dgm:t>
    </dgm:pt>
    <dgm:pt modelId="{97074DD4-5CD5-4B0A-A8A0-932E2107A62F}" type="parTrans" cxnId="{2AF1DE36-5148-40E5-817B-FBAD80BE19DF}">
      <dgm:prSet/>
      <dgm:spPr/>
      <dgm:t>
        <a:bodyPr/>
        <a:lstStyle/>
        <a:p>
          <a:pPr rtl="1"/>
          <a:endParaRPr lang="he-IL"/>
        </a:p>
      </dgm:t>
    </dgm:pt>
    <dgm:pt modelId="{64F0D0B2-2D4F-4514-ACA6-5B0850C7F93F}" type="sibTrans" cxnId="{2AF1DE36-5148-40E5-817B-FBAD80BE19DF}">
      <dgm:prSet/>
      <dgm:spPr/>
      <dgm:t>
        <a:bodyPr/>
        <a:lstStyle/>
        <a:p>
          <a:pPr rtl="1"/>
          <a:endParaRPr lang="he-IL"/>
        </a:p>
      </dgm:t>
    </dgm:pt>
    <dgm:pt modelId="{2CBDC276-A6A7-4577-88EF-B9665EF3E295}">
      <dgm:prSet phldrT="[Text]"/>
      <dgm:spPr/>
      <dgm:t>
        <a:bodyPr/>
        <a:lstStyle/>
        <a:p>
          <a:pPr rtl="0"/>
          <a:r>
            <a:rPr lang="en-US" smtClean="0"/>
            <a:t>Performance boosting of existing algorithms</a:t>
          </a:r>
          <a:endParaRPr lang="he-IL"/>
        </a:p>
      </dgm:t>
    </dgm:pt>
    <dgm:pt modelId="{4CF477B8-0754-4F51-BA1D-1F8759D4B2AC}" type="parTrans" cxnId="{B7D204B8-736E-481E-9E9B-728B22A26AB8}">
      <dgm:prSet/>
      <dgm:spPr/>
      <dgm:t>
        <a:bodyPr/>
        <a:lstStyle/>
        <a:p>
          <a:pPr rtl="1"/>
          <a:endParaRPr lang="he-IL"/>
        </a:p>
      </dgm:t>
    </dgm:pt>
    <dgm:pt modelId="{584364EE-EE5A-4926-B9CB-9EE5E785A2A8}" type="sibTrans" cxnId="{B7D204B8-736E-481E-9E9B-728B22A26AB8}">
      <dgm:prSet/>
      <dgm:spPr/>
      <dgm:t>
        <a:bodyPr/>
        <a:lstStyle/>
        <a:p>
          <a:pPr rtl="1"/>
          <a:endParaRPr lang="he-IL"/>
        </a:p>
      </dgm:t>
    </dgm:pt>
    <dgm:pt modelId="{6289E42A-3AED-4642-B46E-D8FB22D55A17}">
      <dgm:prSet phldrT="[Text]"/>
      <dgm:spPr/>
      <dgm:t>
        <a:bodyPr/>
        <a:lstStyle/>
        <a:p>
          <a:pPr rtl="0"/>
          <a:r>
            <a:rPr lang="en-US" smtClean="0"/>
            <a:t>Local fusion of multiple versions of the algorithm output</a:t>
          </a:r>
          <a:endParaRPr lang="he-IL"/>
        </a:p>
      </dgm:t>
    </dgm:pt>
    <dgm:pt modelId="{5C10F6E2-C038-451F-8DB8-730A15DCBA2C}" type="parTrans" cxnId="{C545FFBC-6BE0-46F1-BB56-356B40211B20}">
      <dgm:prSet/>
      <dgm:spPr/>
      <dgm:t>
        <a:bodyPr/>
        <a:lstStyle/>
        <a:p>
          <a:pPr rtl="1"/>
          <a:endParaRPr lang="he-IL"/>
        </a:p>
      </dgm:t>
    </dgm:pt>
    <dgm:pt modelId="{CE7C8053-9FB1-48F6-84E6-19CEFD7EA842}" type="sibTrans" cxnId="{C545FFBC-6BE0-46F1-BB56-356B40211B20}">
      <dgm:prSet/>
      <dgm:spPr/>
      <dgm:t>
        <a:bodyPr/>
        <a:lstStyle/>
        <a:p>
          <a:pPr rtl="1"/>
          <a:endParaRPr lang="he-IL"/>
        </a:p>
      </dgm:t>
    </dgm:pt>
    <dgm:pt modelId="{1396EC11-E364-4FBD-8C9A-99066E57C1F7}">
      <dgm:prSet phldrT="[Text]"/>
      <dgm:spPr/>
      <dgm:t>
        <a:bodyPr/>
        <a:lstStyle/>
        <a:p>
          <a:pPr rtl="0"/>
          <a:r>
            <a:rPr lang="en-US" smtClean="0"/>
            <a:t>Adaptation of the method to low-dose CT reconstruction</a:t>
          </a:r>
          <a:endParaRPr lang="he-IL"/>
        </a:p>
      </dgm:t>
    </dgm:pt>
    <dgm:pt modelId="{53C38FEF-7B44-4354-9151-D701D3512EF8}" type="parTrans" cxnId="{97879C72-2E6C-412E-9674-DFBBE2011512}">
      <dgm:prSet/>
      <dgm:spPr/>
      <dgm:t>
        <a:bodyPr/>
        <a:lstStyle/>
        <a:p>
          <a:pPr rtl="1"/>
          <a:endParaRPr lang="he-IL"/>
        </a:p>
      </dgm:t>
    </dgm:pt>
    <dgm:pt modelId="{643B3C55-AA08-4050-93EC-774ACD0744B8}" type="sibTrans" cxnId="{97879C72-2E6C-412E-9674-DFBBE2011512}">
      <dgm:prSet/>
      <dgm:spPr/>
      <dgm:t>
        <a:bodyPr/>
        <a:lstStyle/>
        <a:p>
          <a:pPr rtl="1"/>
          <a:endParaRPr lang="he-IL"/>
        </a:p>
      </dgm:t>
    </dgm:pt>
    <dgm:pt modelId="{78A91588-32C2-444A-86AD-538341D21434}">
      <dgm:prSet phldrT="[Text]"/>
      <dgm:spPr/>
      <dgm:t>
        <a:bodyPr/>
        <a:lstStyle/>
        <a:p>
          <a:pPr rtl="0"/>
          <a:r>
            <a:rPr lang="en-US" smtClean="0"/>
            <a:t>Adaptation of K-SVD to low-dose CT reconstruction</a:t>
          </a:r>
          <a:endParaRPr lang="he-IL"/>
        </a:p>
      </dgm:t>
    </dgm:pt>
    <dgm:pt modelId="{362C7239-41CD-46A4-A919-F06ADCD1BE92}" type="parTrans" cxnId="{A97557CD-306E-424B-9B02-D1E37506BF7B}">
      <dgm:prSet/>
      <dgm:spPr/>
      <dgm:t>
        <a:bodyPr/>
        <a:lstStyle/>
        <a:p>
          <a:pPr rtl="1"/>
          <a:endParaRPr lang="he-IL"/>
        </a:p>
      </dgm:t>
    </dgm:pt>
    <dgm:pt modelId="{1AE5E7D6-69BF-48BF-9C0F-0A1930FD5A3A}" type="sibTrans" cxnId="{A97557CD-306E-424B-9B02-D1E37506BF7B}">
      <dgm:prSet/>
      <dgm:spPr/>
      <dgm:t>
        <a:bodyPr/>
        <a:lstStyle/>
        <a:p>
          <a:pPr rtl="1"/>
          <a:endParaRPr lang="he-IL"/>
        </a:p>
      </dgm:t>
    </dgm:pt>
    <dgm:pt modelId="{0D829F07-CEF1-434A-987E-6685415613F8}">
      <dgm:prSet phldrT="[Text]"/>
      <dgm:spPr/>
      <dgm:t>
        <a:bodyPr/>
        <a:lstStyle/>
        <a:p>
          <a:pPr rtl="0"/>
          <a:r>
            <a:rPr lang="en-US" smtClean="0"/>
            <a:t>Scan model, Noise, Local reconstruction</a:t>
          </a:r>
          <a:endParaRPr lang="he-IL"/>
        </a:p>
      </dgm:t>
    </dgm:pt>
    <dgm:pt modelId="{399F692E-27CF-43DE-A16B-31A1A17C4AD7}" type="parTrans" cxnId="{C3CFB422-494C-4C2A-878A-7018B0D20777}">
      <dgm:prSet/>
      <dgm:spPr/>
      <dgm:t>
        <a:bodyPr/>
        <a:lstStyle/>
        <a:p>
          <a:pPr rtl="1"/>
          <a:endParaRPr lang="he-IL"/>
        </a:p>
      </dgm:t>
    </dgm:pt>
    <dgm:pt modelId="{9C3ACAA2-ADAE-417D-B0D2-71BA9890A9D8}" type="sibTrans" cxnId="{C3CFB422-494C-4C2A-878A-7018B0D20777}">
      <dgm:prSet/>
      <dgm:spPr/>
      <dgm:t>
        <a:bodyPr/>
        <a:lstStyle/>
        <a:p>
          <a:pPr rtl="1"/>
          <a:endParaRPr lang="he-IL"/>
        </a:p>
      </dgm:t>
    </dgm:pt>
    <dgm:pt modelId="{3BA0505C-F01A-49A8-97FF-F1FFEBA91211}" type="pres">
      <dgm:prSet presAssocID="{C49D7B38-C1A5-49A2-88CD-5A5A2E280A2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499C577-EA88-4342-911D-53A704B35479}" type="pres">
      <dgm:prSet presAssocID="{46E50A5F-BD0F-43EB-8F1B-FA07D28FB8BC}" presName="linNode" presStyleCnt="0"/>
      <dgm:spPr/>
    </dgm:pt>
    <dgm:pt modelId="{59458969-1CA1-4A2B-B6DE-F85B278D1A9D}" type="pres">
      <dgm:prSet presAssocID="{46E50A5F-BD0F-43EB-8F1B-FA07D28FB8BC}" presName="parentText" presStyleLbl="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5A9FC63D-8140-4FF6-B946-6FB6C49BFA9E}" type="pres">
      <dgm:prSet presAssocID="{46E50A5F-BD0F-43EB-8F1B-FA07D28FB8BC}" presName="descendantText" presStyleLbl="alignAccFollowNode1" presStyleIdx="0" presStyleCnt="6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71C37B0D-23AB-4387-8046-BD2BB15F8919}" type="pres">
      <dgm:prSet presAssocID="{0F884803-AD0C-46D7-9CBD-C26AE15F421F}" presName="sp" presStyleCnt="0"/>
      <dgm:spPr/>
    </dgm:pt>
    <dgm:pt modelId="{86336281-313D-46A3-BE3C-82D8648092D3}" type="pres">
      <dgm:prSet presAssocID="{8A06C16D-7A8D-44C5-BBB4-F7BC48693806}" presName="linNode" presStyleCnt="0"/>
      <dgm:spPr/>
    </dgm:pt>
    <dgm:pt modelId="{166688F6-C81F-4168-8E41-D1780FF27BE8}" type="pres">
      <dgm:prSet presAssocID="{8A06C16D-7A8D-44C5-BBB4-F7BC48693806}" presName="parentText" presStyleLbl="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20F4537A-EBA8-4C03-8C84-B15E052F5EA9}" type="pres">
      <dgm:prSet presAssocID="{8A06C16D-7A8D-44C5-BBB4-F7BC48693806}" presName="descendantText" presStyleLbl="alignAccFollowNode1" presStyleIdx="1" presStyleCnt="6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C6EE51C1-F693-4DAA-BFE8-12113B483A4C}" type="pres">
      <dgm:prSet presAssocID="{74BFE647-A2F4-4DAB-8B89-B2E60EA6796A}" presName="sp" presStyleCnt="0"/>
      <dgm:spPr/>
    </dgm:pt>
    <dgm:pt modelId="{6C401BED-50C0-4E6F-A96C-85F872BA94E5}" type="pres">
      <dgm:prSet presAssocID="{573DF6C9-414D-4BB6-8675-42B1CBDE1CB0}" presName="linNode" presStyleCnt="0"/>
      <dgm:spPr/>
    </dgm:pt>
    <dgm:pt modelId="{451C1962-5FD8-4FCD-AAE6-3FCB83BE6C3A}" type="pres">
      <dgm:prSet presAssocID="{573DF6C9-414D-4BB6-8675-42B1CBDE1CB0}" presName="parentText" presStyleLbl="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B85E5F-8F72-48C8-862F-B2492FBA1AE3}" type="pres">
      <dgm:prSet presAssocID="{573DF6C9-414D-4BB6-8675-42B1CBDE1CB0}" presName="descendantText" presStyleLbl="alignAccFollowNode1" presStyleIdx="2" presStyleCnt="6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90F467AC-7707-47E5-B682-5F8640032355}" type="pres">
      <dgm:prSet presAssocID="{43B8B8C8-B384-40C0-B7D5-840077809B2F}" presName="sp" presStyleCnt="0"/>
      <dgm:spPr/>
    </dgm:pt>
    <dgm:pt modelId="{5300F81A-581F-4318-990B-68D0769B96BF}" type="pres">
      <dgm:prSet presAssocID="{D20A53F4-53A6-4F0F-B9CE-CDCF66E6FFB2}" presName="linNode" presStyleCnt="0"/>
      <dgm:spPr/>
    </dgm:pt>
    <dgm:pt modelId="{B563CE55-D95E-4AB4-96E9-129C7AC492F9}" type="pres">
      <dgm:prSet presAssocID="{D20A53F4-53A6-4F0F-B9CE-CDCF66E6FFB2}" presName="parentText" presStyleLbl="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8C65F4EA-D97B-4B70-9FE5-E4D9AF0EF265}" type="pres">
      <dgm:prSet presAssocID="{D20A53F4-53A6-4F0F-B9CE-CDCF66E6FFB2}" presName="descendantText" presStyleLbl="alignAccFollow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B26461-7306-4684-BEE8-B30589A823D5}" type="pres">
      <dgm:prSet presAssocID="{8BFBB97E-7654-4DF1-8B84-5F88413DE9E5}" presName="sp" presStyleCnt="0"/>
      <dgm:spPr/>
    </dgm:pt>
    <dgm:pt modelId="{75481D6F-5FE0-4973-8104-40CBDF18239D}" type="pres">
      <dgm:prSet presAssocID="{386B0FC9-3C6A-41E7-A31C-0D7E726637E3}" presName="linNode" presStyleCnt="0"/>
      <dgm:spPr/>
    </dgm:pt>
    <dgm:pt modelId="{2C562A02-859D-46DD-AF1D-D6E885A50FFA}" type="pres">
      <dgm:prSet presAssocID="{386B0FC9-3C6A-41E7-A31C-0D7E726637E3}" presName="parentText" presStyleLbl="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DB92752E-F3B1-4995-8254-EF059A96390B}" type="pres">
      <dgm:prSet presAssocID="{386B0FC9-3C6A-41E7-A31C-0D7E726637E3}" presName="descendantText" presStyleLbl="alignAccFollow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C69AB3-E03E-4623-A0FA-AA2693D94E8E}" type="pres">
      <dgm:prSet presAssocID="{64F0D0B2-2D4F-4514-ACA6-5B0850C7F93F}" presName="sp" presStyleCnt="0"/>
      <dgm:spPr/>
    </dgm:pt>
    <dgm:pt modelId="{A9CD8EB4-ED15-4745-A9DB-48E49469520B}" type="pres">
      <dgm:prSet presAssocID="{2CBDC276-A6A7-4577-88EF-B9665EF3E295}" presName="linNode" presStyleCnt="0"/>
      <dgm:spPr/>
    </dgm:pt>
    <dgm:pt modelId="{C57A543B-8A3E-4C74-8C8F-71FF0B9DAB44}" type="pres">
      <dgm:prSet presAssocID="{2CBDC276-A6A7-4577-88EF-B9665EF3E295}" presName="parentText" presStyleLbl="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3DC182CE-412C-4F90-9C26-F31E9C6680DA}" type="pres">
      <dgm:prSet presAssocID="{2CBDC276-A6A7-4577-88EF-B9665EF3E295}" presName="descendantText" presStyleLbl="alignAccFollow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AF29DA2-2D48-49AA-96E8-BB0F187E8611}" type="presOf" srcId="{0D829F07-CEF1-434A-987E-6685415613F8}" destId="{5A9FC63D-8140-4FF6-B946-6FB6C49BFA9E}" srcOrd="0" destOrd="0" presId="urn:microsoft.com/office/officeart/2005/8/layout/vList5"/>
    <dgm:cxn modelId="{D968BDBE-E900-4CF0-827B-ECD1E24BC0B0}" srcId="{573DF6C9-414D-4BB6-8675-42B1CBDE1CB0}" destId="{71802D94-0BF0-4EA6-A7AF-EE2BBE529D10}" srcOrd="0" destOrd="0" parTransId="{833AD4AA-3BB0-4C98-B09C-4B0C42D0CF31}" sibTransId="{6BB1E3D7-6C92-4566-9304-1E6BEE7766C3}"/>
    <dgm:cxn modelId="{C05475F0-A88C-476E-8E59-35F54FC9F3CF}" type="presOf" srcId="{78E3ED5E-7FC4-4082-91D1-17DDEDAF07EF}" destId="{20F4537A-EBA8-4C03-8C84-B15E052F5EA9}" srcOrd="0" destOrd="0" presId="urn:microsoft.com/office/officeart/2005/8/layout/vList5"/>
    <dgm:cxn modelId="{A9903E5E-671E-481E-B522-0190F38FCAF1}" type="presOf" srcId="{78A91588-32C2-444A-86AD-538341D21434}" destId="{8C65F4EA-D97B-4B70-9FE5-E4D9AF0EF265}" srcOrd="0" destOrd="0" presId="urn:microsoft.com/office/officeart/2005/8/layout/vList5"/>
    <dgm:cxn modelId="{B0C12CC5-31C8-49CE-AA8D-D622C8DDDEBF}" type="presOf" srcId="{C49D7B38-C1A5-49A2-88CD-5A5A2E280A23}" destId="{3BA0505C-F01A-49A8-97FF-F1FFEBA91211}" srcOrd="0" destOrd="0" presId="urn:microsoft.com/office/officeart/2005/8/layout/vList5"/>
    <dgm:cxn modelId="{9C859816-CC34-4FFE-837C-1E84DBB2ADB6}" type="presOf" srcId="{D20A53F4-53A6-4F0F-B9CE-CDCF66E6FFB2}" destId="{B563CE55-D95E-4AB4-96E9-129C7AC492F9}" srcOrd="0" destOrd="0" presId="urn:microsoft.com/office/officeart/2005/8/layout/vList5"/>
    <dgm:cxn modelId="{DE2095EC-57BD-4B7F-97A3-7F4BEBDE0E95}" srcId="{C49D7B38-C1A5-49A2-88CD-5A5A2E280A23}" destId="{46E50A5F-BD0F-43EB-8F1B-FA07D28FB8BC}" srcOrd="0" destOrd="0" parTransId="{0F3DF3D2-829B-4CC4-AA81-DB60B16905EE}" sibTransId="{0F884803-AD0C-46D7-9CBD-C26AE15F421F}"/>
    <dgm:cxn modelId="{7887F4ED-7992-45BB-A613-1F7D429C6ABC}" srcId="{C49D7B38-C1A5-49A2-88CD-5A5A2E280A23}" destId="{573DF6C9-414D-4BB6-8675-42B1CBDE1CB0}" srcOrd="2" destOrd="0" parTransId="{FEAC791E-0CBA-4EB4-AB68-CF622EF70852}" sibTransId="{43B8B8C8-B384-40C0-B7D5-840077809B2F}"/>
    <dgm:cxn modelId="{550C3CF6-D6CB-498D-8541-2A3F6D8C4B76}" type="presOf" srcId="{573DF6C9-414D-4BB6-8675-42B1CBDE1CB0}" destId="{451C1962-5FD8-4FCD-AAE6-3FCB83BE6C3A}" srcOrd="0" destOrd="0" presId="urn:microsoft.com/office/officeart/2005/8/layout/vList5"/>
    <dgm:cxn modelId="{C545FFBC-6BE0-46F1-BB56-356B40211B20}" srcId="{2CBDC276-A6A7-4577-88EF-B9665EF3E295}" destId="{6289E42A-3AED-4642-B46E-D8FB22D55A17}" srcOrd="0" destOrd="0" parTransId="{5C10F6E2-C038-451F-8DB8-730A15DCBA2C}" sibTransId="{CE7C8053-9FB1-48F6-84E6-19CEFD7EA842}"/>
    <dgm:cxn modelId="{2660F3D0-74DB-4D95-8FC7-A2E02344475C}" srcId="{8A06C16D-7A8D-44C5-BBB4-F7BC48693806}" destId="{78E3ED5E-7FC4-4082-91D1-17DDEDAF07EF}" srcOrd="0" destOrd="0" parTransId="{64613796-3C05-469B-85E0-1684A14B7651}" sibTransId="{F0BE258C-02F3-4517-8B35-336FD5EADE1F}"/>
    <dgm:cxn modelId="{A97557CD-306E-424B-9B02-D1E37506BF7B}" srcId="{D20A53F4-53A6-4F0F-B9CE-CDCF66E6FFB2}" destId="{78A91588-32C2-444A-86AD-538341D21434}" srcOrd="0" destOrd="0" parTransId="{362C7239-41CD-46A4-A919-F06ADCD1BE92}" sibTransId="{1AE5E7D6-69BF-48BF-9C0F-0A1930FD5A3A}"/>
    <dgm:cxn modelId="{FD8AB58F-C924-4168-B393-90ADD202B578}" srcId="{C49D7B38-C1A5-49A2-88CD-5A5A2E280A23}" destId="{D20A53F4-53A6-4F0F-B9CE-CDCF66E6FFB2}" srcOrd="3" destOrd="0" parTransId="{DB83CE2E-96B8-4FAB-AFB4-26FFCE6BD7BE}" sibTransId="{8BFBB97E-7654-4DF1-8B84-5F88413DE9E5}"/>
    <dgm:cxn modelId="{A4873576-1A04-45C2-B608-E7E0DFD56DFD}" type="presOf" srcId="{6289E42A-3AED-4642-B46E-D8FB22D55A17}" destId="{3DC182CE-412C-4F90-9C26-F31E9C6680DA}" srcOrd="0" destOrd="0" presId="urn:microsoft.com/office/officeart/2005/8/layout/vList5"/>
    <dgm:cxn modelId="{83D971C4-38BC-4975-A9C3-AB06FB3B56D9}" type="presOf" srcId="{71802D94-0BF0-4EA6-A7AF-EE2BBE529D10}" destId="{56B85E5F-8F72-48C8-862F-B2492FBA1AE3}" srcOrd="0" destOrd="0" presId="urn:microsoft.com/office/officeart/2005/8/layout/vList5"/>
    <dgm:cxn modelId="{97879C72-2E6C-412E-9674-DFBBE2011512}" srcId="{386B0FC9-3C6A-41E7-A31C-0D7E726637E3}" destId="{1396EC11-E364-4FBD-8C9A-99066E57C1F7}" srcOrd="0" destOrd="0" parTransId="{53C38FEF-7B44-4354-9151-D701D3512EF8}" sibTransId="{643B3C55-AA08-4050-93EC-774ACD0744B8}"/>
    <dgm:cxn modelId="{9800A00E-14AA-4F22-B3D7-CD127ACD113E}" type="presOf" srcId="{2CBDC276-A6A7-4577-88EF-B9665EF3E295}" destId="{C57A543B-8A3E-4C74-8C8F-71FF0B9DAB44}" srcOrd="0" destOrd="0" presId="urn:microsoft.com/office/officeart/2005/8/layout/vList5"/>
    <dgm:cxn modelId="{45E722B6-E5FA-463C-A257-06A624FE2824}" type="presOf" srcId="{386B0FC9-3C6A-41E7-A31C-0D7E726637E3}" destId="{2C562A02-859D-46DD-AF1D-D6E885A50FFA}" srcOrd="0" destOrd="0" presId="urn:microsoft.com/office/officeart/2005/8/layout/vList5"/>
    <dgm:cxn modelId="{C3CFB422-494C-4C2A-878A-7018B0D20777}" srcId="{46E50A5F-BD0F-43EB-8F1B-FA07D28FB8BC}" destId="{0D829F07-CEF1-434A-987E-6685415613F8}" srcOrd="0" destOrd="0" parTransId="{399F692E-27CF-43DE-A16B-31A1A17C4AD7}" sibTransId="{9C3ACAA2-ADAE-417D-B0D2-71BA9890A9D8}"/>
    <dgm:cxn modelId="{ADBAE605-6085-4B07-BC95-8C6BF969FE60}" type="presOf" srcId="{1396EC11-E364-4FBD-8C9A-99066E57C1F7}" destId="{DB92752E-F3B1-4995-8254-EF059A96390B}" srcOrd="0" destOrd="0" presId="urn:microsoft.com/office/officeart/2005/8/layout/vList5"/>
    <dgm:cxn modelId="{BD76D766-1BAE-4848-B43E-E8F98941AD2A}" type="presOf" srcId="{8A06C16D-7A8D-44C5-BBB4-F7BC48693806}" destId="{166688F6-C81F-4168-8E41-D1780FF27BE8}" srcOrd="0" destOrd="0" presId="urn:microsoft.com/office/officeart/2005/8/layout/vList5"/>
    <dgm:cxn modelId="{B7D204B8-736E-481E-9E9B-728B22A26AB8}" srcId="{C49D7B38-C1A5-49A2-88CD-5A5A2E280A23}" destId="{2CBDC276-A6A7-4577-88EF-B9665EF3E295}" srcOrd="5" destOrd="0" parTransId="{4CF477B8-0754-4F51-BA1D-1F8759D4B2AC}" sibTransId="{584364EE-EE5A-4926-B9CB-9EE5E785A2A8}"/>
    <dgm:cxn modelId="{7A16DBB8-1E3A-456D-9A0A-DE68888033B9}" type="presOf" srcId="{46E50A5F-BD0F-43EB-8F1B-FA07D28FB8BC}" destId="{59458969-1CA1-4A2B-B6DE-F85B278D1A9D}" srcOrd="0" destOrd="0" presId="urn:microsoft.com/office/officeart/2005/8/layout/vList5"/>
    <dgm:cxn modelId="{32734373-BCDA-48F3-B754-3624FFD5A5EF}" srcId="{C49D7B38-C1A5-49A2-88CD-5A5A2E280A23}" destId="{8A06C16D-7A8D-44C5-BBB4-F7BC48693806}" srcOrd="1" destOrd="0" parTransId="{01DE707B-EBBB-4590-9C4A-66FC6543C912}" sibTransId="{74BFE647-A2F4-4DAB-8B89-B2E60EA6796A}"/>
    <dgm:cxn modelId="{2AF1DE36-5148-40E5-817B-FBAD80BE19DF}" srcId="{C49D7B38-C1A5-49A2-88CD-5A5A2E280A23}" destId="{386B0FC9-3C6A-41E7-A31C-0D7E726637E3}" srcOrd="4" destOrd="0" parTransId="{97074DD4-5CD5-4B0A-A8A0-932E2107A62F}" sibTransId="{64F0D0B2-2D4F-4514-ACA6-5B0850C7F93F}"/>
    <dgm:cxn modelId="{DBFAC22F-FB2D-4173-B138-943BC376E12D}" type="presParOf" srcId="{3BA0505C-F01A-49A8-97FF-F1FFEBA91211}" destId="{0499C577-EA88-4342-911D-53A704B35479}" srcOrd="0" destOrd="0" presId="urn:microsoft.com/office/officeart/2005/8/layout/vList5"/>
    <dgm:cxn modelId="{DAC1C7C9-94A8-4E58-9D8E-5B003A0CA9BC}" type="presParOf" srcId="{0499C577-EA88-4342-911D-53A704B35479}" destId="{59458969-1CA1-4A2B-B6DE-F85B278D1A9D}" srcOrd="0" destOrd="0" presId="urn:microsoft.com/office/officeart/2005/8/layout/vList5"/>
    <dgm:cxn modelId="{2166D6E9-98E9-4EBE-95B1-6879C050DAE4}" type="presParOf" srcId="{0499C577-EA88-4342-911D-53A704B35479}" destId="{5A9FC63D-8140-4FF6-B946-6FB6C49BFA9E}" srcOrd="1" destOrd="0" presId="urn:microsoft.com/office/officeart/2005/8/layout/vList5"/>
    <dgm:cxn modelId="{427CFB98-57C7-4950-9E67-390A9166CF43}" type="presParOf" srcId="{3BA0505C-F01A-49A8-97FF-F1FFEBA91211}" destId="{71C37B0D-23AB-4387-8046-BD2BB15F8919}" srcOrd="1" destOrd="0" presId="urn:microsoft.com/office/officeart/2005/8/layout/vList5"/>
    <dgm:cxn modelId="{8DA179BA-7A59-4352-A15F-24E896F09DC9}" type="presParOf" srcId="{3BA0505C-F01A-49A8-97FF-F1FFEBA91211}" destId="{86336281-313D-46A3-BE3C-82D8648092D3}" srcOrd="2" destOrd="0" presId="urn:microsoft.com/office/officeart/2005/8/layout/vList5"/>
    <dgm:cxn modelId="{367C6FBD-E2CF-49E0-AFD8-15F2B41B681C}" type="presParOf" srcId="{86336281-313D-46A3-BE3C-82D8648092D3}" destId="{166688F6-C81F-4168-8E41-D1780FF27BE8}" srcOrd="0" destOrd="0" presId="urn:microsoft.com/office/officeart/2005/8/layout/vList5"/>
    <dgm:cxn modelId="{95B72F70-AEB4-46A2-AF73-A0477DB5D214}" type="presParOf" srcId="{86336281-313D-46A3-BE3C-82D8648092D3}" destId="{20F4537A-EBA8-4C03-8C84-B15E052F5EA9}" srcOrd="1" destOrd="0" presId="urn:microsoft.com/office/officeart/2005/8/layout/vList5"/>
    <dgm:cxn modelId="{9FED8682-8F62-44FF-A24E-7C79E2F83AAA}" type="presParOf" srcId="{3BA0505C-F01A-49A8-97FF-F1FFEBA91211}" destId="{C6EE51C1-F693-4DAA-BFE8-12113B483A4C}" srcOrd="3" destOrd="0" presId="urn:microsoft.com/office/officeart/2005/8/layout/vList5"/>
    <dgm:cxn modelId="{03B531D6-310F-4AAF-909F-7B9BC1D18712}" type="presParOf" srcId="{3BA0505C-F01A-49A8-97FF-F1FFEBA91211}" destId="{6C401BED-50C0-4E6F-A96C-85F872BA94E5}" srcOrd="4" destOrd="0" presId="urn:microsoft.com/office/officeart/2005/8/layout/vList5"/>
    <dgm:cxn modelId="{425809D5-F5D1-47E4-B5D8-486B20995573}" type="presParOf" srcId="{6C401BED-50C0-4E6F-A96C-85F872BA94E5}" destId="{451C1962-5FD8-4FCD-AAE6-3FCB83BE6C3A}" srcOrd="0" destOrd="0" presId="urn:microsoft.com/office/officeart/2005/8/layout/vList5"/>
    <dgm:cxn modelId="{0106E2CF-A35F-4FD1-BA98-545CE8112471}" type="presParOf" srcId="{6C401BED-50C0-4E6F-A96C-85F872BA94E5}" destId="{56B85E5F-8F72-48C8-862F-B2492FBA1AE3}" srcOrd="1" destOrd="0" presId="urn:microsoft.com/office/officeart/2005/8/layout/vList5"/>
    <dgm:cxn modelId="{771AB5AF-4CFB-4FDB-976E-EA6DF77E18A3}" type="presParOf" srcId="{3BA0505C-F01A-49A8-97FF-F1FFEBA91211}" destId="{90F467AC-7707-47E5-B682-5F8640032355}" srcOrd="5" destOrd="0" presId="urn:microsoft.com/office/officeart/2005/8/layout/vList5"/>
    <dgm:cxn modelId="{FC29D762-6E5B-472C-A80C-05206A1F295B}" type="presParOf" srcId="{3BA0505C-F01A-49A8-97FF-F1FFEBA91211}" destId="{5300F81A-581F-4318-990B-68D0769B96BF}" srcOrd="6" destOrd="0" presId="urn:microsoft.com/office/officeart/2005/8/layout/vList5"/>
    <dgm:cxn modelId="{66DAA50C-8DB3-49E0-A854-03C76F2CD812}" type="presParOf" srcId="{5300F81A-581F-4318-990B-68D0769B96BF}" destId="{B563CE55-D95E-4AB4-96E9-129C7AC492F9}" srcOrd="0" destOrd="0" presId="urn:microsoft.com/office/officeart/2005/8/layout/vList5"/>
    <dgm:cxn modelId="{C553B8CD-FB22-4ED7-BD97-532A0757C270}" type="presParOf" srcId="{5300F81A-581F-4318-990B-68D0769B96BF}" destId="{8C65F4EA-D97B-4B70-9FE5-E4D9AF0EF265}" srcOrd="1" destOrd="0" presId="urn:microsoft.com/office/officeart/2005/8/layout/vList5"/>
    <dgm:cxn modelId="{3BD5324B-3399-4500-85D6-3C23886B0CB9}" type="presParOf" srcId="{3BA0505C-F01A-49A8-97FF-F1FFEBA91211}" destId="{C3B26461-7306-4684-BEE8-B30589A823D5}" srcOrd="7" destOrd="0" presId="urn:microsoft.com/office/officeart/2005/8/layout/vList5"/>
    <dgm:cxn modelId="{40D9871C-8287-47F3-A6A7-B54D7F5B3931}" type="presParOf" srcId="{3BA0505C-F01A-49A8-97FF-F1FFEBA91211}" destId="{75481D6F-5FE0-4973-8104-40CBDF18239D}" srcOrd="8" destOrd="0" presId="urn:microsoft.com/office/officeart/2005/8/layout/vList5"/>
    <dgm:cxn modelId="{A76E2C98-1A00-414C-90CF-DDAF90427AB3}" type="presParOf" srcId="{75481D6F-5FE0-4973-8104-40CBDF18239D}" destId="{2C562A02-859D-46DD-AF1D-D6E885A50FFA}" srcOrd="0" destOrd="0" presId="urn:microsoft.com/office/officeart/2005/8/layout/vList5"/>
    <dgm:cxn modelId="{589175E5-27D1-408C-A490-F56EF5B9E51F}" type="presParOf" srcId="{75481D6F-5FE0-4973-8104-40CBDF18239D}" destId="{DB92752E-F3B1-4995-8254-EF059A96390B}" srcOrd="1" destOrd="0" presId="urn:microsoft.com/office/officeart/2005/8/layout/vList5"/>
    <dgm:cxn modelId="{7FCEA2C1-3FAF-4371-989B-43AA92C1CCEF}" type="presParOf" srcId="{3BA0505C-F01A-49A8-97FF-F1FFEBA91211}" destId="{50C69AB3-E03E-4623-A0FA-AA2693D94E8E}" srcOrd="9" destOrd="0" presId="urn:microsoft.com/office/officeart/2005/8/layout/vList5"/>
    <dgm:cxn modelId="{CBCD1161-B9A0-4B07-801F-0691D44707F9}" type="presParOf" srcId="{3BA0505C-F01A-49A8-97FF-F1FFEBA91211}" destId="{A9CD8EB4-ED15-4745-A9DB-48E49469520B}" srcOrd="10" destOrd="0" presId="urn:microsoft.com/office/officeart/2005/8/layout/vList5"/>
    <dgm:cxn modelId="{F8EEE628-A36D-4251-B5D1-67CC8B0EE3B0}" type="presParOf" srcId="{A9CD8EB4-ED15-4745-A9DB-48E49469520B}" destId="{C57A543B-8A3E-4C74-8C8F-71FF0B9DAB44}" srcOrd="0" destOrd="0" presId="urn:microsoft.com/office/officeart/2005/8/layout/vList5"/>
    <dgm:cxn modelId="{4E1E8F43-7DD4-4F96-BFAF-F1E96C3C63FE}" type="presParOf" srcId="{A9CD8EB4-ED15-4745-A9DB-48E49469520B}" destId="{3DC182CE-412C-4F90-9C26-F31E9C6680DA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49D7B38-C1A5-49A2-88CD-5A5A2E280A23}" type="doc">
      <dgm:prSet loTypeId="urn:microsoft.com/office/officeart/2005/8/layout/vList5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pPr rtl="1"/>
          <a:endParaRPr lang="he-IL"/>
        </a:p>
      </dgm:t>
    </dgm:pt>
    <dgm:pt modelId="{46E50A5F-BD0F-43EB-8F1B-FA07D28FB8BC}">
      <dgm:prSet phldrT="[Text]"/>
      <dgm:spPr/>
      <dgm:t>
        <a:bodyPr/>
        <a:lstStyle/>
        <a:p>
          <a:pPr rtl="0"/>
          <a:r>
            <a:rPr lang="en-US" smtClean="0"/>
            <a:t>Intro to Computed Tomography</a:t>
          </a:r>
          <a:endParaRPr lang="he-IL"/>
        </a:p>
      </dgm:t>
    </dgm:pt>
    <dgm:pt modelId="{0F3DF3D2-829B-4CC4-AA81-DB60B16905EE}" type="parTrans" cxnId="{DE2095EC-57BD-4B7F-97A3-7F4BEBDE0E95}">
      <dgm:prSet/>
      <dgm:spPr/>
      <dgm:t>
        <a:bodyPr/>
        <a:lstStyle/>
        <a:p>
          <a:pPr rtl="1"/>
          <a:endParaRPr lang="he-IL"/>
        </a:p>
      </dgm:t>
    </dgm:pt>
    <dgm:pt modelId="{0F884803-AD0C-46D7-9CBD-C26AE15F421F}" type="sibTrans" cxnId="{DE2095EC-57BD-4B7F-97A3-7F4BEBDE0E95}">
      <dgm:prSet/>
      <dgm:spPr/>
      <dgm:t>
        <a:bodyPr/>
        <a:lstStyle/>
        <a:p>
          <a:pPr rtl="1"/>
          <a:endParaRPr lang="he-IL"/>
        </a:p>
      </dgm:t>
    </dgm:pt>
    <dgm:pt modelId="{573DF6C9-414D-4BB6-8675-42B1CBDE1CB0}">
      <dgm:prSet phldrT="[Text]"/>
      <dgm:spPr/>
      <dgm:t>
        <a:bodyPr/>
        <a:lstStyle/>
        <a:p>
          <a:pPr rtl="0"/>
          <a:r>
            <a:rPr lang="en-US" smtClean="0"/>
            <a:t>Adaptive FBP</a:t>
          </a:r>
          <a:endParaRPr lang="he-IL"/>
        </a:p>
      </dgm:t>
    </dgm:pt>
    <dgm:pt modelId="{FEAC791E-0CBA-4EB4-AB68-CF622EF70852}" type="parTrans" cxnId="{7887F4ED-7992-45BB-A613-1F7D429C6ABC}">
      <dgm:prSet/>
      <dgm:spPr/>
      <dgm:t>
        <a:bodyPr/>
        <a:lstStyle/>
        <a:p>
          <a:pPr rtl="1"/>
          <a:endParaRPr lang="he-IL"/>
        </a:p>
      </dgm:t>
    </dgm:pt>
    <dgm:pt modelId="{43B8B8C8-B384-40C0-B7D5-840077809B2F}" type="sibTrans" cxnId="{7887F4ED-7992-45BB-A613-1F7D429C6ABC}">
      <dgm:prSet/>
      <dgm:spPr/>
      <dgm:t>
        <a:bodyPr/>
        <a:lstStyle/>
        <a:p>
          <a:pPr rtl="1"/>
          <a:endParaRPr lang="he-IL"/>
        </a:p>
      </dgm:t>
    </dgm:pt>
    <dgm:pt modelId="{8A06C16D-7A8D-44C5-BBB4-F7BC48693806}">
      <dgm:prSet phldrT="[Text]"/>
      <dgm:spPr/>
      <dgm:t>
        <a:bodyPr/>
        <a:lstStyle/>
        <a:p>
          <a:pPr rtl="0"/>
          <a:r>
            <a:rPr lang="en-US" smtClean="0"/>
            <a:t>Framework of adaptive reconstruction</a:t>
          </a:r>
          <a:endParaRPr lang="he-IL"/>
        </a:p>
      </dgm:t>
    </dgm:pt>
    <dgm:pt modelId="{74BFE647-A2F4-4DAB-8B89-B2E60EA6796A}" type="sibTrans" cxnId="{32734373-BCDA-48F3-B754-3624FFD5A5EF}">
      <dgm:prSet/>
      <dgm:spPr/>
      <dgm:t>
        <a:bodyPr/>
        <a:lstStyle/>
        <a:p>
          <a:pPr rtl="1"/>
          <a:endParaRPr lang="he-IL"/>
        </a:p>
      </dgm:t>
    </dgm:pt>
    <dgm:pt modelId="{01DE707B-EBBB-4590-9C4A-66FC6543C912}" type="parTrans" cxnId="{32734373-BCDA-48F3-B754-3624FFD5A5EF}">
      <dgm:prSet/>
      <dgm:spPr/>
      <dgm:t>
        <a:bodyPr/>
        <a:lstStyle/>
        <a:p>
          <a:pPr rtl="1"/>
          <a:endParaRPr lang="he-IL"/>
        </a:p>
      </dgm:t>
    </dgm:pt>
    <dgm:pt modelId="{78E3ED5E-7FC4-4082-91D1-17DDEDAF07EF}">
      <dgm:prSet phldrT="[Text]"/>
      <dgm:spPr/>
      <dgm:t>
        <a:bodyPr/>
        <a:lstStyle/>
        <a:p>
          <a:pPr rtl="0"/>
          <a:r>
            <a:rPr lang="en-US" smtClean="0"/>
            <a:t>General scheme of supervised learning </a:t>
          </a:r>
          <a:endParaRPr lang="he-IL"/>
        </a:p>
      </dgm:t>
    </dgm:pt>
    <dgm:pt modelId="{F0BE258C-02F3-4517-8B35-336FD5EADE1F}" type="sibTrans" cxnId="{2660F3D0-74DB-4D95-8FC7-A2E02344475C}">
      <dgm:prSet/>
      <dgm:spPr/>
      <dgm:t>
        <a:bodyPr/>
        <a:lstStyle/>
        <a:p>
          <a:pPr rtl="1"/>
          <a:endParaRPr lang="he-IL"/>
        </a:p>
      </dgm:t>
    </dgm:pt>
    <dgm:pt modelId="{64613796-3C05-469B-85E0-1684A14B7651}" type="parTrans" cxnId="{2660F3D0-74DB-4D95-8FC7-A2E02344475C}">
      <dgm:prSet/>
      <dgm:spPr/>
      <dgm:t>
        <a:bodyPr/>
        <a:lstStyle/>
        <a:p>
          <a:pPr rtl="1"/>
          <a:endParaRPr lang="he-IL"/>
        </a:p>
      </dgm:t>
    </dgm:pt>
    <dgm:pt modelId="{71802D94-0BF0-4EA6-A7AF-EE2BBE529D10}">
      <dgm:prSet phldrT="[Text]"/>
      <dgm:spPr/>
      <dgm:t>
        <a:bodyPr/>
        <a:lstStyle/>
        <a:p>
          <a:pPr rtl="0"/>
          <a:r>
            <a:rPr lang="en-US" smtClean="0"/>
            <a:t>Learned FBP filter for local reconstruction</a:t>
          </a:r>
          <a:endParaRPr lang="he-IL"/>
        </a:p>
      </dgm:t>
    </dgm:pt>
    <dgm:pt modelId="{833AD4AA-3BB0-4C98-B09C-4B0C42D0CF31}" type="parTrans" cxnId="{D968BDBE-E900-4CF0-827B-ECD1E24BC0B0}">
      <dgm:prSet/>
      <dgm:spPr/>
      <dgm:t>
        <a:bodyPr/>
        <a:lstStyle/>
        <a:p>
          <a:pPr rtl="1"/>
          <a:endParaRPr lang="he-IL"/>
        </a:p>
      </dgm:t>
    </dgm:pt>
    <dgm:pt modelId="{6BB1E3D7-6C92-4566-9304-1E6BEE7766C3}" type="sibTrans" cxnId="{D968BDBE-E900-4CF0-827B-ECD1E24BC0B0}">
      <dgm:prSet/>
      <dgm:spPr/>
      <dgm:t>
        <a:bodyPr/>
        <a:lstStyle/>
        <a:p>
          <a:pPr rtl="1"/>
          <a:endParaRPr lang="he-IL"/>
        </a:p>
      </dgm:t>
    </dgm:pt>
    <dgm:pt modelId="{D20A53F4-53A6-4F0F-B9CE-CDCF66E6FFB2}">
      <dgm:prSet phldrT="[Text]"/>
      <dgm:spPr/>
      <dgm:t>
        <a:bodyPr/>
        <a:lstStyle/>
        <a:p>
          <a:pPr rtl="0"/>
          <a:r>
            <a:rPr lang="en-US" err="1" smtClean="0"/>
            <a:t>Sparsity</a:t>
          </a:r>
          <a:r>
            <a:rPr lang="en-US" smtClean="0"/>
            <a:t>-based </a:t>
          </a:r>
          <a:r>
            <a:rPr lang="en-US" err="1" smtClean="0"/>
            <a:t>sinogram</a:t>
          </a:r>
          <a:r>
            <a:rPr lang="en-US" smtClean="0"/>
            <a:t> restoration</a:t>
          </a:r>
          <a:endParaRPr lang="he-IL"/>
        </a:p>
      </dgm:t>
    </dgm:pt>
    <dgm:pt modelId="{DB83CE2E-96B8-4FAB-AFB4-26FFCE6BD7BE}" type="parTrans" cxnId="{FD8AB58F-C924-4168-B393-90ADD202B578}">
      <dgm:prSet/>
      <dgm:spPr/>
      <dgm:t>
        <a:bodyPr/>
        <a:lstStyle/>
        <a:p>
          <a:pPr rtl="1"/>
          <a:endParaRPr lang="he-IL"/>
        </a:p>
      </dgm:t>
    </dgm:pt>
    <dgm:pt modelId="{8BFBB97E-7654-4DF1-8B84-5F88413DE9E5}" type="sibTrans" cxnId="{FD8AB58F-C924-4168-B393-90ADD202B578}">
      <dgm:prSet/>
      <dgm:spPr/>
      <dgm:t>
        <a:bodyPr/>
        <a:lstStyle/>
        <a:p>
          <a:pPr rtl="1"/>
          <a:endParaRPr lang="he-IL"/>
        </a:p>
      </dgm:t>
    </dgm:pt>
    <dgm:pt modelId="{386B0FC9-3C6A-41E7-A31C-0D7E726637E3}">
      <dgm:prSet phldrT="[Text]"/>
      <dgm:spPr/>
      <dgm:t>
        <a:bodyPr/>
        <a:lstStyle/>
        <a:p>
          <a:pPr rtl="0"/>
          <a:r>
            <a:rPr lang="en-US" smtClean="0"/>
            <a:t>Learned shrinkage in a transform domain</a:t>
          </a:r>
          <a:endParaRPr lang="he-IL"/>
        </a:p>
      </dgm:t>
    </dgm:pt>
    <dgm:pt modelId="{97074DD4-5CD5-4B0A-A8A0-932E2107A62F}" type="parTrans" cxnId="{2AF1DE36-5148-40E5-817B-FBAD80BE19DF}">
      <dgm:prSet/>
      <dgm:spPr/>
      <dgm:t>
        <a:bodyPr/>
        <a:lstStyle/>
        <a:p>
          <a:pPr rtl="1"/>
          <a:endParaRPr lang="he-IL"/>
        </a:p>
      </dgm:t>
    </dgm:pt>
    <dgm:pt modelId="{64F0D0B2-2D4F-4514-ACA6-5B0850C7F93F}" type="sibTrans" cxnId="{2AF1DE36-5148-40E5-817B-FBAD80BE19DF}">
      <dgm:prSet/>
      <dgm:spPr/>
      <dgm:t>
        <a:bodyPr/>
        <a:lstStyle/>
        <a:p>
          <a:pPr rtl="1"/>
          <a:endParaRPr lang="he-IL"/>
        </a:p>
      </dgm:t>
    </dgm:pt>
    <dgm:pt modelId="{2CBDC276-A6A7-4577-88EF-B9665EF3E295}">
      <dgm:prSet phldrT="[Text]"/>
      <dgm:spPr/>
      <dgm:t>
        <a:bodyPr/>
        <a:lstStyle/>
        <a:p>
          <a:pPr rtl="0"/>
          <a:r>
            <a:rPr lang="en-US" smtClean="0"/>
            <a:t>Performance boosting of existing algorithms</a:t>
          </a:r>
          <a:endParaRPr lang="he-IL"/>
        </a:p>
      </dgm:t>
    </dgm:pt>
    <dgm:pt modelId="{4CF477B8-0754-4F51-BA1D-1F8759D4B2AC}" type="parTrans" cxnId="{B7D204B8-736E-481E-9E9B-728B22A26AB8}">
      <dgm:prSet/>
      <dgm:spPr/>
      <dgm:t>
        <a:bodyPr/>
        <a:lstStyle/>
        <a:p>
          <a:pPr rtl="1"/>
          <a:endParaRPr lang="he-IL"/>
        </a:p>
      </dgm:t>
    </dgm:pt>
    <dgm:pt modelId="{584364EE-EE5A-4926-B9CB-9EE5E785A2A8}" type="sibTrans" cxnId="{B7D204B8-736E-481E-9E9B-728B22A26AB8}">
      <dgm:prSet/>
      <dgm:spPr/>
      <dgm:t>
        <a:bodyPr/>
        <a:lstStyle/>
        <a:p>
          <a:pPr rtl="1"/>
          <a:endParaRPr lang="he-IL"/>
        </a:p>
      </dgm:t>
    </dgm:pt>
    <dgm:pt modelId="{6289E42A-3AED-4642-B46E-D8FB22D55A17}">
      <dgm:prSet phldrT="[Text]"/>
      <dgm:spPr/>
      <dgm:t>
        <a:bodyPr/>
        <a:lstStyle/>
        <a:p>
          <a:pPr rtl="0"/>
          <a:r>
            <a:rPr lang="en-US" smtClean="0"/>
            <a:t>Local fusion of multiple versions of the algorithm output</a:t>
          </a:r>
          <a:endParaRPr lang="he-IL"/>
        </a:p>
      </dgm:t>
    </dgm:pt>
    <dgm:pt modelId="{5C10F6E2-C038-451F-8DB8-730A15DCBA2C}" type="parTrans" cxnId="{C545FFBC-6BE0-46F1-BB56-356B40211B20}">
      <dgm:prSet/>
      <dgm:spPr/>
      <dgm:t>
        <a:bodyPr/>
        <a:lstStyle/>
        <a:p>
          <a:pPr rtl="1"/>
          <a:endParaRPr lang="he-IL"/>
        </a:p>
      </dgm:t>
    </dgm:pt>
    <dgm:pt modelId="{CE7C8053-9FB1-48F6-84E6-19CEFD7EA842}" type="sibTrans" cxnId="{C545FFBC-6BE0-46F1-BB56-356B40211B20}">
      <dgm:prSet/>
      <dgm:spPr/>
      <dgm:t>
        <a:bodyPr/>
        <a:lstStyle/>
        <a:p>
          <a:pPr rtl="1"/>
          <a:endParaRPr lang="he-IL"/>
        </a:p>
      </dgm:t>
    </dgm:pt>
    <dgm:pt modelId="{1396EC11-E364-4FBD-8C9A-99066E57C1F7}">
      <dgm:prSet phldrT="[Text]"/>
      <dgm:spPr/>
      <dgm:t>
        <a:bodyPr/>
        <a:lstStyle/>
        <a:p>
          <a:pPr rtl="0"/>
          <a:r>
            <a:rPr lang="en-US" smtClean="0"/>
            <a:t>Adaptation of the method to low-dose CT reconstruction</a:t>
          </a:r>
          <a:endParaRPr lang="he-IL"/>
        </a:p>
      </dgm:t>
    </dgm:pt>
    <dgm:pt modelId="{53C38FEF-7B44-4354-9151-D701D3512EF8}" type="parTrans" cxnId="{97879C72-2E6C-412E-9674-DFBBE2011512}">
      <dgm:prSet/>
      <dgm:spPr/>
      <dgm:t>
        <a:bodyPr/>
        <a:lstStyle/>
        <a:p>
          <a:pPr rtl="1"/>
          <a:endParaRPr lang="he-IL"/>
        </a:p>
      </dgm:t>
    </dgm:pt>
    <dgm:pt modelId="{643B3C55-AA08-4050-93EC-774ACD0744B8}" type="sibTrans" cxnId="{97879C72-2E6C-412E-9674-DFBBE2011512}">
      <dgm:prSet/>
      <dgm:spPr/>
      <dgm:t>
        <a:bodyPr/>
        <a:lstStyle/>
        <a:p>
          <a:pPr rtl="1"/>
          <a:endParaRPr lang="he-IL"/>
        </a:p>
      </dgm:t>
    </dgm:pt>
    <dgm:pt modelId="{78A91588-32C2-444A-86AD-538341D21434}">
      <dgm:prSet phldrT="[Text]"/>
      <dgm:spPr/>
      <dgm:t>
        <a:bodyPr/>
        <a:lstStyle/>
        <a:p>
          <a:pPr rtl="0"/>
          <a:r>
            <a:rPr lang="en-US" smtClean="0"/>
            <a:t>Adaptation of K-SVD to low-dose CT reconstruction</a:t>
          </a:r>
          <a:endParaRPr lang="he-IL"/>
        </a:p>
      </dgm:t>
    </dgm:pt>
    <dgm:pt modelId="{362C7239-41CD-46A4-A919-F06ADCD1BE92}" type="parTrans" cxnId="{A97557CD-306E-424B-9B02-D1E37506BF7B}">
      <dgm:prSet/>
      <dgm:spPr/>
      <dgm:t>
        <a:bodyPr/>
        <a:lstStyle/>
        <a:p>
          <a:pPr rtl="1"/>
          <a:endParaRPr lang="he-IL"/>
        </a:p>
      </dgm:t>
    </dgm:pt>
    <dgm:pt modelId="{1AE5E7D6-69BF-48BF-9C0F-0A1930FD5A3A}" type="sibTrans" cxnId="{A97557CD-306E-424B-9B02-D1E37506BF7B}">
      <dgm:prSet/>
      <dgm:spPr/>
      <dgm:t>
        <a:bodyPr/>
        <a:lstStyle/>
        <a:p>
          <a:pPr rtl="1"/>
          <a:endParaRPr lang="he-IL"/>
        </a:p>
      </dgm:t>
    </dgm:pt>
    <dgm:pt modelId="{0D829F07-CEF1-434A-987E-6685415613F8}">
      <dgm:prSet phldrT="[Text]"/>
      <dgm:spPr/>
      <dgm:t>
        <a:bodyPr/>
        <a:lstStyle/>
        <a:p>
          <a:pPr rtl="0"/>
          <a:r>
            <a:rPr lang="en-US" smtClean="0"/>
            <a:t>Scan model, Noise, Local reconstruction</a:t>
          </a:r>
          <a:endParaRPr lang="he-IL"/>
        </a:p>
      </dgm:t>
    </dgm:pt>
    <dgm:pt modelId="{399F692E-27CF-43DE-A16B-31A1A17C4AD7}" type="parTrans" cxnId="{C3CFB422-494C-4C2A-878A-7018B0D20777}">
      <dgm:prSet/>
      <dgm:spPr/>
      <dgm:t>
        <a:bodyPr/>
        <a:lstStyle/>
        <a:p>
          <a:pPr rtl="1"/>
          <a:endParaRPr lang="he-IL"/>
        </a:p>
      </dgm:t>
    </dgm:pt>
    <dgm:pt modelId="{9C3ACAA2-ADAE-417D-B0D2-71BA9890A9D8}" type="sibTrans" cxnId="{C3CFB422-494C-4C2A-878A-7018B0D20777}">
      <dgm:prSet/>
      <dgm:spPr/>
      <dgm:t>
        <a:bodyPr/>
        <a:lstStyle/>
        <a:p>
          <a:pPr rtl="1"/>
          <a:endParaRPr lang="he-IL"/>
        </a:p>
      </dgm:t>
    </dgm:pt>
    <dgm:pt modelId="{3BA0505C-F01A-49A8-97FF-F1FFEBA91211}" type="pres">
      <dgm:prSet presAssocID="{C49D7B38-C1A5-49A2-88CD-5A5A2E280A2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499C577-EA88-4342-911D-53A704B35479}" type="pres">
      <dgm:prSet presAssocID="{46E50A5F-BD0F-43EB-8F1B-FA07D28FB8BC}" presName="linNode" presStyleCnt="0"/>
      <dgm:spPr/>
    </dgm:pt>
    <dgm:pt modelId="{59458969-1CA1-4A2B-B6DE-F85B278D1A9D}" type="pres">
      <dgm:prSet presAssocID="{46E50A5F-BD0F-43EB-8F1B-FA07D28FB8BC}" presName="parentText" presStyleLbl="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5A9FC63D-8140-4FF6-B946-6FB6C49BFA9E}" type="pres">
      <dgm:prSet presAssocID="{46E50A5F-BD0F-43EB-8F1B-FA07D28FB8BC}" presName="descendantText" presStyleLbl="alignAccFollowNode1" presStyleIdx="0" presStyleCnt="6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71C37B0D-23AB-4387-8046-BD2BB15F8919}" type="pres">
      <dgm:prSet presAssocID="{0F884803-AD0C-46D7-9CBD-C26AE15F421F}" presName="sp" presStyleCnt="0"/>
      <dgm:spPr/>
    </dgm:pt>
    <dgm:pt modelId="{86336281-313D-46A3-BE3C-82D8648092D3}" type="pres">
      <dgm:prSet presAssocID="{8A06C16D-7A8D-44C5-BBB4-F7BC48693806}" presName="linNode" presStyleCnt="0"/>
      <dgm:spPr/>
    </dgm:pt>
    <dgm:pt modelId="{166688F6-C81F-4168-8E41-D1780FF27BE8}" type="pres">
      <dgm:prSet presAssocID="{8A06C16D-7A8D-44C5-BBB4-F7BC48693806}" presName="parentText" presStyleLbl="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20F4537A-EBA8-4C03-8C84-B15E052F5EA9}" type="pres">
      <dgm:prSet presAssocID="{8A06C16D-7A8D-44C5-BBB4-F7BC48693806}" presName="descendantText" presStyleLbl="alignAccFollowNode1" presStyleIdx="1" presStyleCnt="6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C6EE51C1-F693-4DAA-BFE8-12113B483A4C}" type="pres">
      <dgm:prSet presAssocID="{74BFE647-A2F4-4DAB-8B89-B2E60EA6796A}" presName="sp" presStyleCnt="0"/>
      <dgm:spPr/>
    </dgm:pt>
    <dgm:pt modelId="{6C401BED-50C0-4E6F-A96C-85F872BA94E5}" type="pres">
      <dgm:prSet presAssocID="{573DF6C9-414D-4BB6-8675-42B1CBDE1CB0}" presName="linNode" presStyleCnt="0"/>
      <dgm:spPr/>
    </dgm:pt>
    <dgm:pt modelId="{451C1962-5FD8-4FCD-AAE6-3FCB83BE6C3A}" type="pres">
      <dgm:prSet presAssocID="{573DF6C9-414D-4BB6-8675-42B1CBDE1CB0}" presName="parentText" presStyleLbl="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B85E5F-8F72-48C8-862F-B2492FBA1AE3}" type="pres">
      <dgm:prSet presAssocID="{573DF6C9-414D-4BB6-8675-42B1CBDE1CB0}" presName="descendantText" presStyleLbl="alignAccFollowNode1" presStyleIdx="2" presStyleCnt="6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90F467AC-7707-47E5-B682-5F8640032355}" type="pres">
      <dgm:prSet presAssocID="{43B8B8C8-B384-40C0-B7D5-840077809B2F}" presName="sp" presStyleCnt="0"/>
      <dgm:spPr/>
    </dgm:pt>
    <dgm:pt modelId="{5300F81A-581F-4318-990B-68D0769B96BF}" type="pres">
      <dgm:prSet presAssocID="{D20A53F4-53A6-4F0F-B9CE-CDCF66E6FFB2}" presName="linNode" presStyleCnt="0"/>
      <dgm:spPr/>
    </dgm:pt>
    <dgm:pt modelId="{B563CE55-D95E-4AB4-96E9-129C7AC492F9}" type="pres">
      <dgm:prSet presAssocID="{D20A53F4-53A6-4F0F-B9CE-CDCF66E6FFB2}" presName="parentText" presStyleLbl="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8C65F4EA-D97B-4B70-9FE5-E4D9AF0EF265}" type="pres">
      <dgm:prSet presAssocID="{D20A53F4-53A6-4F0F-B9CE-CDCF66E6FFB2}" presName="descendantText" presStyleLbl="alignAccFollow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B26461-7306-4684-BEE8-B30589A823D5}" type="pres">
      <dgm:prSet presAssocID="{8BFBB97E-7654-4DF1-8B84-5F88413DE9E5}" presName="sp" presStyleCnt="0"/>
      <dgm:spPr/>
    </dgm:pt>
    <dgm:pt modelId="{75481D6F-5FE0-4973-8104-40CBDF18239D}" type="pres">
      <dgm:prSet presAssocID="{386B0FC9-3C6A-41E7-A31C-0D7E726637E3}" presName="linNode" presStyleCnt="0"/>
      <dgm:spPr/>
    </dgm:pt>
    <dgm:pt modelId="{2C562A02-859D-46DD-AF1D-D6E885A50FFA}" type="pres">
      <dgm:prSet presAssocID="{386B0FC9-3C6A-41E7-A31C-0D7E726637E3}" presName="parentText" presStyleLbl="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DB92752E-F3B1-4995-8254-EF059A96390B}" type="pres">
      <dgm:prSet presAssocID="{386B0FC9-3C6A-41E7-A31C-0D7E726637E3}" presName="descendantText" presStyleLbl="alignAccFollow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C69AB3-E03E-4623-A0FA-AA2693D94E8E}" type="pres">
      <dgm:prSet presAssocID="{64F0D0B2-2D4F-4514-ACA6-5B0850C7F93F}" presName="sp" presStyleCnt="0"/>
      <dgm:spPr/>
    </dgm:pt>
    <dgm:pt modelId="{A9CD8EB4-ED15-4745-A9DB-48E49469520B}" type="pres">
      <dgm:prSet presAssocID="{2CBDC276-A6A7-4577-88EF-B9665EF3E295}" presName="linNode" presStyleCnt="0"/>
      <dgm:spPr/>
    </dgm:pt>
    <dgm:pt modelId="{C57A543B-8A3E-4C74-8C8F-71FF0B9DAB44}" type="pres">
      <dgm:prSet presAssocID="{2CBDC276-A6A7-4577-88EF-B9665EF3E295}" presName="parentText" presStyleLbl="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3DC182CE-412C-4F90-9C26-F31E9C6680DA}" type="pres">
      <dgm:prSet presAssocID="{2CBDC276-A6A7-4577-88EF-B9665EF3E295}" presName="descendantText" presStyleLbl="alignAccFollow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5718697-BB22-44AC-B815-0CD2059A73DC}" type="presOf" srcId="{71802D94-0BF0-4EA6-A7AF-EE2BBE529D10}" destId="{56B85E5F-8F72-48C8-862F-B2492FBA1AE3}" srcOrd="0" destOrd="0" presId="urn:microsoft.com/office/officeart/2005/8/layout/vList5"/>
    <dgm:cxn modelId="{F369FB37-11A4-4330-B387-A74E5AA355BF}" type="presOf" srcId="{1396EC11-E364-4FBD-8C9A-99066E57C1F7}" destId="{DB92752E-F3B1-4995-8254-EF059A96390B}" srcOrd="0" destOrd="0" presId="urn:microsoft.com/office/officeart/2005/8/layout/vList5"/>
    <dgm:cxn modelId="{D968BDBE-E900-4CF0-827B-ECD1E24BC0B0}" srcId="{573DF6C9-414D-4BB6-8675-42B1CBDE1CB0}" destId="{71802D94-0BF0-4EA6-A7AF-EE2BBE529D10}" srcOrd="0" destOrd="0" parTransId="{833AD4AA-3BB0-4C98-B09C-4B0C42D0CF31}" sibTransId="{6BB1E3D7-6C92-4566-9304-1E6BEE7766C3}"/>
    <dgm:cxn modelId="{DE2095EC-57BD-4B7F-97A3-7F4BEBDE0E95}" srcId="{C49D7B38-C1A5-49A2-88CD-5A5A2E280A23}" destId="{46E50A5F-BD0F-43EB-8F1B-FA07D28FB8BC}" srcOrd="0" destOrd="0" parTransId="{0F3DF3D2-829B-4CC4-AA81-DB60B16905EE}" sibTransId="{0F884803-AD0C-46D7-9CBD-C26AE15F421F}"/>
    <dgm:cxn modelId="{CC00A5F8-7E38-450B-B780-23C42ED9514D}" type="presOf" srcId="{D20A53F4-53A6-4F0F-B9CE-CDCF66E6FFB2}" destId="{B563CE55-D95E-4AB4-96E9-129C7AC492F9}" srcOrd="0" destOrd="0" presId="urn:microsoft.com/office/officeart/2005/8/layout/vList5"/>
    <dgm:cxn modelId="{26B768D9-32CD-410D-A139-840907DFCEFA}" type="presOf" srcId="{2CBDC276-A6A7-4577-88EF-B9665EF3E295}" destId="{C57A543B-8A3E-4C74-8C8F-71FF0B9DAB44}" srcOrd="0" destOrd="0" presId="urn:microsoft.com/office/officeart/2005/8/layout/vList5"/>
    <dgm:cxn modelId="{D6935EDD-8083-4EE7-BCAD-0FDAB73A4FE6}" type="presOf" srcId="{386B0FC9-3C6A-41E7-A31C-0D7E726637E3}" destId="{2C562A02-859D-46DD-AF1D-D6E885A50FFA}" srcOrd="0" destOrd="0" presId="urn:microsoft.com/office/officeart/2005/8/layout/vList5"/>
    <dgm:cxn modelId="{7887F4ED-7992-45BB-A613-1F7D429C6ABC}" srcId="{C49D7B38-C1A5-49A2-88CD-5A5A2E280A23}" destId="{573DF6C9-414D-4BB6-8675-42B1CBDE1CB0}" srcOrd="2" destOrd="0" parTransId="{FEAC791E-0CBA-4EB4-AB68-CF622EF70852}" sibTransId="{43B8B8C8-B384-40C0-B7D5-840077809B2F}"/>
    <dgm:cxn modelId="{70B24986-B615-4A46-A9F9-FCDE8738A32C}" type="presOf" srcId="{46E50A5F-BD0F-43EB-8F1B-FA07D28FB8BC}" destId="{59458969-1CA1-4A2B-B6DE-F85B278D1A9D}" srcOrd="0" destOrd="0" presId="urn:microsoft.com/office/officeart/2005/8/layout/vList5"/>
    <dgm:cxn modelId="{2660F3D0-74DB-4D95-8FC7-A2E02344475C}" srcId="{8A06C16D-7A8D-44C5-BBB4-F7BC48693806}" destId="{78E3ED5E-7FC4-4082-91D1-17DDEDAF07EF}" srcOrd="0" destOrd="0" parTransId="{64613796-3C05-469B-85E0-1684A14B7651}" sibTransId="{F0BE258C-02F3-4517-8B35-336FD5EADE1F}"/>
    <dgm:cxn modelId="{C545FFBC-6BE0-46F1-BB56-356B40211B20}" srcId="{2CBDC276-A6A7-4577-88EF-B9665EF3E295}" destId="{6289E42A-3AED-4642-B46E-D8FB22D55A17}" srcOrd="0" destOrd="0" parTransId="{5C10F6E2-C038-451F-8DB8-730A15DCBA2C}" sibTransId="{CE7C8053-9FB1-48F6-84E6-19CEFD7EA842}"/>
    <dgm:cxn modelId="{0E80447F-4814-49A0-986D-474582465882}" type="presOf" srcId="{6289E42A-3AED-4642-B46E-D8FB22D55A17}" destId="{3DC182CE-412C-4F90-9C26-F31E9C6680DA}" srcOrd="0" destOrd="0" presId="urn:microsoft.com/office/officeart/2005/8/layout/vList5"/>
    <dgm:cxn modelId="{2FCD4FE6-B165-4AF2-8AAF-924443C32B0F}" type="presOf" srcId="{0D829F07-CEF1-434A-987E-6685415613F8}" destId="{5A9FC63D-8140-4FF6-B946-6FB6C49BFA9E}" srcOrd="0" destOrd="0" presId="urn:microsoft.com/office/officeart/2005/8/layout/vList5"/>
    <dgm:cxn modelId="{764EB80C-A8BC-4A3E-A7EE-EE1CC740B5DE}" type="presOf" srcId="{8A06C16D-7A8D-44C5-BBB4-F7BC48693806}" destId="{166688F6-C81F-4168-8E41-D1780FF27BE8}" srcOrd="0" destOrd="0" presId="urn:microsoft.com/office/officeart/2005/8/layout/vList5"/>
    <dgm:cxn modelId="{A97557CD-306E-424B-9B02-D1E37506BF7B}" srcId="{D20A53F4-53A6-4F0F-B9CE-CDCF66E6FFB2}" destId="{78A91588-32C2-444A-86AD-538341D21434}" srcOrd="0" destOrd="0" parTransId="{362C7239-41CD-46A4-A919-F06ADCD1BE92}" sibTransId="{1AE5E7D6-69BF-48BF-9C0F-0A1930FD5A3A}"/>
    <dgm:cxn modelId="{FD8AB58F-C924-4168-B393-90ADD202B578}" srcId="{C49D7B38-C1A5-49A2-88CD-5A5A2E280A23}" destId="{D20A53F4-53A6-4F0F-B9CE-CDCF66E6FFB2}" srcOrd="3" destOrd="0" parTransId="{DB83CE2E-96B8-4FAB-AFB4-26FFCE6BD7BE}" sibTransId="{8BFBB97E-7654-4DF1-8B84-5F88413DE9E5}"/>
    <dgm:cxn modelId="{B032A846-7114-4633-AFDD-A98C761EC738}" type="presOf" srcId="{78A91588-32C2-444A-86AD-538341D21434}" destId="{8C65F4EA-D97B-4B70-9FE5-E4D9AF0EF265}" srcOrd="0" destOrd="0" presId="urn:microsoft.com/office/officeart/2005/8/layout/vList5"/>
    <dgm:cxn modelId="{CF6BA602-78A9-49AD-AFEB-B1489BD40025}" type="presOf" srcId="{78E3ED5E-7FC4-4082-91D1-17DDEDAF07EF}" destId="{20F4537A-EBA8-4C03-8C84-B15E052F5EA9}" srcOrd="0" destOrd="0" presId="urn:microsoft.com/office/officeart/2005/8/layout/vList5"/>
    <dgm:cxn modelId="{97879C72-2E6C-412E-9674-DFBBE2011512}" srcId="{386B0FC9-3C6A-41E7-A31C-0D7E726637E3}" destId="{1396EC11-E364-4FBD-8C9A-99066E57C1F7}" srcOrd="0" destOrd="0" parTransId="{53C38FEF-7B44-4354-9151-D701D3512EF8}" sibTransId="{643B3C55-AA08-4050-93EC-774ACD0744B8}"/>
    <dgm:cxn modelId="{C3CFB422-494C-4C2A-878A-7018B0D20777}" srcId="{46E50A5F-BD0F-43EB-8F1B-FA07D28FB8BC}" destId="{0D829F07-CEF1-434A-987E-6685415613F8}" srcOrd="0" destOrd="0" parTransId="{399F692E-27CF-43DE-A16B-31A1A17C4AD7}" sibTransId="{9C3ACAA2-ADAE-417D-B0D2-71BA9890A9D8}"/>
    <dgm:cxn modelId="{57ADECFA-07D2-44BD-89B8-6815C21E729F}" type="presOf" srcId="{573DF6C9-414D-4BB6-8675-42B1CBDE1CB0}" destId="{451C1962-5FD8-4FCD-AAE6-3FCB83BE6C3A}" srcOrd="0" destOrd="0" presId="urn:microsoft.com/office/officeart/2005/8/layout/vList5"/>
    <dgm:cxn modelId="{B7D204B8-736E-481E-9E9B-728B22A26AB8}" srcId="{C49D7B38-C1A5-49A2-88CD-5A5A2E280A23}" destId="{2CBDC276-A6A7-4577-88EF-B9665EF3E295}" srcOrd="5" destOrd="0" parTransId="{4CF477B8-0754-4F51-BA1D-1F8759D4B2AC}" sibTransId="{584364EE-EE5A-4926-B9CB-9EE5E785A2A8}"/>
    <dgm:cxn modelId="{6B1A0F42-88B5-40A9-8F83-92FFFE05B834}" type="presOf" srcId="{C49D7B38-C1A5-49A2-88CD-5A5A2E280A23}" destId="{3BA0505C-F01A-49A8-97FF-F1FFEBA91211}" srcOrd="0" destOrd="0" presId="urn:microsoft.com/office/officeart/2005/8/layout/vList5"/>
    <dgm:cxn modelId="{32734373-BCDA-48F3-B754-3624FFD5A5EF}" srcId="{C49D7B38-C1A5-49A2-88CD-5A5A2E280A23}" destId="{8A06C16D-7A8D-44C5-BBB4-F7BC48693806}" srcOrd="1" destOrd="0" parTransId="{01DE707B-EBBB-4590-9C4A-66FC6543C912}" sibTransId="{74BFE647-A2F4-4DAB-8B89-B2E60EA6796A}"/>
    <dgm:cxn modelId="{2AF1DE36-5148-40E5-817B-FBAD80BE19DF}" srcId="{C49D7B38-C1A5-49A2-88CD-5A5A2E280A23}" destId="{386B0FC9-3C6A-41E7-A31C-0D7E726637E3}" srcOrd="4" destOrd="0" parTransId="{97074DD4-5CD5-4B0A-A8A0-932E2107A62F}" sibTransId="{64F0D0B2-2D4F-4514-ACA6-5B0850C7F93F}"/>
    <dgm:cxn modelId="{85D84281-C863-4911-93F0-F93A16E08D86}" type="presParOf" srcId="{3BA0505C-F01A-49A8-97FF-F1FFEBA91211}" destId="{0499C577-EA88-4342-911D-53A704B35479}" srcOrd="0" destOrd="0" presId="urn:microsoft.com/office/officeart/2005/8/layout/vList5"/>
    <dgm:cxn modelId="{72D4E000-86CB-408B-913E-89FD3476056C}" type="presParOf" srcId="{0499C577-EA88-4342-911D-53A704B35479}" destId="{59458969-1CA1-4A2B-B6DE-F85B278D1A9D}" srcOrd="0" destOrd="0" presId="urn:microsoft.com/office/officeart/2005/8/layout/vList5"/>
    <dgm:cxn modelId="{97072883-51EE-41ED-B081-72F00DEF76C7}" type="presParOf" srcId="{0499C577-EA88-4342-911D-53A704B35479}" destId="{5A9FC63D-8140-4FF6-B946-6FB6C49BFA9E}" srcOrd="1" destOrd="0" presId="urn:microsoft.com/office/officeart/2005/8/layout/vList5"/>
    <dgm:cxn modelId="{2AEEBB46-2710-40EA-9A68-E5DB14D2D512}" type="presParOf" srcId="{3BA0505C-F01A-49A8-97FF-F1FFEBA91211}" destId="{71C37B0D-23AB-4387-8046-BD2BB15F8919}" srcOrd="1" destOrd="0" presId="urn:microsoft.com/office/officeart/2005/8/layout/vList5"/>
    <dgm:cxn modelId="{A652A3AA-E669-4386-BD24-4516DEFF13D6}" type="presParOf" srcId="{3BA0505C-F01A-49A8-97FF-F1FFEBA91211}" destId="{86336281-313D-46A3-BE3C-82D8648092D3}" srcOrd="2" destOrd="0" presId="urn:microsoft.com/office/officeart/2005/8/layout/vList5"/>
    <dgm:cxn modelId="{4D29A209-B468-4C8A-93EF-DE3DEBA27819}" type="presParOf" srcId="{86336281-313D-46A3-BE3C-82D8648092D3}" destId="{166688F6-C81F-4168-8E41-D1780FF27BE8}" srcOrd="0" destOrd="0" presId="urn:microsoft.com/office/officeart/2005/8/layout/vList5"/>
    <dgm:cxn modelId="{AC46876A-FBB6-4B1D-8495-297548BABE06}" type="presParOf" srcId="{86336281-313D-46A3-BE3C-82D8648092D3}" destId="{20F4537A-EBA8-4C03-8C84-B15E052F5EA9}" srcOrd="1" destOrd="0" presId="urn:microsoft.com/office/officeart/2005/8/layout/vList5"/>
    <dgm:cxn modelId="{EB8CCFA5-22C4-43F7-A3AB-64EC54482B95}" type="presParOf" srcId="{3BA0505C-F01A-49A8-97FF-F1FFEBA91211}" destId="{C6EE51C1-F693-4DAA-BFE8-12113B483A4C}" srcOrd="3" destOrd="0" presId="urn:microsoft.com/office/officeart/2005/8/layout/vList5"/>
    <dgm:cxn modelId="{130FFEE7-96AA-4648-8993-F54A18E05266}" type="presParOf" srcId="{3BA0505C-F01A-49A8-97FF-F1FFEBA91211}" destId="{6C401BED-50C0-4E6F-A96C-85F872BA94E5}" srcOrd="4" destOrd="0" presId="urn:microsoft.com/office/officeart/2005/8/layout/vList5"/>
    <dgm:cxn modelId="{EB7A6699-04AB-4A44-AD91-F495FEC1A7D2}" type="presParOf" srcId="{6C401BED-50C0-4E6F-A96C-85F872BA94E5}" destId="{451C1962-5FD8-4FCD-AAE6-3FCB83BE6C3A}" srcOrd="0" destOrd="0" presId="urn:microsoft.com/office/officeart/2005/8/layout/vList5"/>
    <dgm:cxn modelId="{B21F65C7-ECD4-41FC-A4E1-E764A21D0489}" type="presParOf" srcId="{6C401BED-50C0-4E6F-A96C-85F872BA94E5}" destId="{56B85E5F-8F72-48C8-862F-B2492FBA1AE3}" srcOrd="1" destOrd="0" presId="urn:microsoft.com/office/officeart/2005/8/layout/vList5"/>
    <dgm:cxn modelId="{7A9AE163-DC61-44C5-838A-6F38AB1BA576}" type="presParOf" srcId="{3BA0505C-F01A-49A8-97FF-F1FFEBA91211}" destId="{90F467AC-7707-47E5-B682-5F8640032355}" srcOrd="5" destOrd="0" presId="urn:microsoft.com/office/officeart/2005/8/layout/vList5"/>
    <dgm:cxn modelId="{7EE5FD23-ACCA-4B39-B297-E84820BDA851}" type="presParOf" srcId="{3BA0505C-F01A-49A8-97FF-F1FFEBA91211}" destId="{5300F81A-581F-4318-990B-68D0769B96BF}" srcOrd="6" destOrd="0" presId="urn:microsoft.com/office/officeart/2005/8/layout/vList5"/>
    <dgm:cxn modelId="{BAADC91C-FA2D-4A9F-B942-A1C1CB379ADE}" type="presParOf" srcId="{5300F81A-581F-4318-990B-68D0769B96BF}" destId="{B563CE55-D95E-4AB4-96E9-129C7AC492F9}" srcOrd="0" destOrd="0" presId="urn:microsoft.com/office/officeart/2005/8/layout/vList5"/>
    <dgm:cxn modelId="{284A1F9C-A64D-4F28-886E-D6FCAF961BC4}" type="presParOf" srcId="{5300F81A-581F-4318-990B-68D0769B96BF}" destId="{8C65F4EA-D97B-4B70-9FE5-E4D9AF0EF265}" srcOrd="1" destOrd="0" presId="urn:microsoft.com/office/officeart/2005/8/layout/vList5"/>
    <dgm:cxn modelId="{FECDCA67-82D6-4AC8-9CAE-6AF562E55386}" type="presParOf" srcId="{3BA0505C-F01A-49A8-97FF-F1FFEBA91211}" destId="{C3B26461-7306-4684-BEE8-B30589A823D5}" srcOrd="7" destOrd="0" presId="urn:microsoft.com/office/officeart/2005/8/layout/vList5"/>
    <dgm:cxn modelId="{B929E251-FAC1-487E-8780-59344EC42B10}" type="presParOf" srcId="{3BA0505C-F01A-49A8-97FF-F1FFEBA91211}" destId="{75481D6F-5FE0-4973-8104-40CBDF18239D}" srcOrd="8" destOrd="0" presId="urn:microsoft.com/office/officeart/2005/8/layout/vList5"/>
    <dgm:cxn modelId="{7F57F426-F5C7-46FA-A1B1-D330B11CB49E}" type="presParOf" srcId="{75481D6F-5FE0-4973-8104-40CBDF18239D}" destId="{2C562A02-859D-46DD-AF1D-D6E885A50FFA}" srcOrd="0" destOrd="0" presId="urn:microsoft.com/office/officeart/2005/8/layout/vList5"/>
    <dgm:cxn modelId="{C7472E94-5183-4C58-8087-4DAD3502D75E}" type="presParOf" srcId="{75481D6F-5FE0-4973-8104-40CBDF18239D}" destId="{DB92752E-F3B1-4995-8254-EF059A96390B}" srcOrd="1" destOrd="0" presId="urn:microsoft.com/office/officeart/2005/8/layout/vList5"/>
    <dgm:cxn modelId="{F8D2AAAB-85F1-4BD7-A8B8-5E7DA9BD3B80}" type="presParOf" srcId="{3BA0505C-F01A-49A8-97FF-F1FFEBA91211}" destId="{50C69AB3-E03E-4623-A0FA-AA2693D94E8E}" srcOrd="9" destOrd="0" presId="urn:microsoft.com/office/officeart/2005/8/layout/vList5"/>
    <dgm:cxn modelId="{5B5B4344-5EBE-4FBE-A6D4-EA45D0510B7A}" type="presParOf" srcId="{3BA0505C-F01A-49A8-97FF-F1FFEBA91211}" destId="{A9CD8EB4-ED15-4745-A9DB-48E49469520B}" srcOrd="10" destOrd="0" presId="urn:microsoft.com/office/officeart/2005/8/layout/vList5"/>
    <dgm:cxn modelId="{93485D36-D57B-4708-9948-A87C24F72CEB}" type="presParOf" srcId="{A9CD8EB4-ED15-4745-A9DB-48E49469520B}" destId="{C57A543B-8A3E-4C74-8C8F-71FF0B9DAB44}" srcOrd="0" destOrd="0" presId="urn:microsoft.com/office/officeart/2005/8/layout/vList5"/>
    <dgm:cxn modelId="{A6F14538-FC7D-4CD3-B2A0-92C0884A7913}" type="presParOf" srcId="{A9CD8EB4-ED15-4745-A9DB-48E49469520B}" destId="{3DC182CE-412C-4F90-9C26-F31E9C6680DA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49D7B38-C1A5-49A2-88CD-5A5A2E280A23}" type="doc">
      <dgm:prSet loTypeId="urn:microsoft.com/office/officeart/2005/8/layout/vList5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pPr rtl="1"/>
          <a:endParaRPr lang="he-IL"/>
        </a:p>
      </dgm:t>
    </dgm:pt>
    <dgm:pt modelId="{46E50A5F-BD0F-43EB-8F1B-FA07D28FB8BC}">
      <dgm:prSet phldrT="[Text]"/>
      <dgm:spPr/>
      <dgm:t>
        <a:bodyPr/>
        <a:lstStyle/>
        <a:p>
          <a:pPr rtl="0"/>
          <a:r>
            <a:rPr lang="en-US" smtClean="0"/>
            <a:t>Intro to Computed Tomography</a:t>
          </a:r>
          <a:endParaRPr lang="he-IL"/>
        </a:p>
      </dgm:t>
    </dgm:pt>
    <dgm:pt modelId="{0F3DF3D2-829B-4CC4-AA81-DB60B16905EE}" type="parTrans" cxnId="{DE2095EC-57BD-4B7F-97A3-7F4BEBDE0E95}">
      <dgm:prSet/>
      <dgm:spPr/>
      <dgm:t>
        <a:bodyPr/>
        <a:lstStyle/>
        <a:p>
          <a:pPr rtl="1"/>
          <a:endParaRPr lang="he-IL"/>
        </a:p>
      </dgm:t>
    </dgm:pt>
    <dgm:pt modelId="{0F884803-AD0C-46D7-9CBD-C26AE15F421F}" type="sibTrans" cxnId="{DE2095EC-57BD-4B7F-97A3-7F4BEBDE0E95}">
      <dgm:prSet/>
      <dgm:spPr/>
      <dgm:t>
        <a:bodyPr/>
        <a:lstStyle/>
        <a:p>
          <a:pPr rtl="1"/>
          <a:endParaRPr lang="he-IL"/>
        </a:p>
      </dgm:t>
    </dgm:pt>
    <dgm:pt modelId="{573DF6C9-414D-4BB6-8675-42B1CBDE1CB0}">
      <dgm:prSet phldrT="[Text]"/>
      <dgm:spPr/>
      <dgm:t>
        <a:bodyPr/>
        <a:lstStyle/>
        <a:p>
          <a:pPr rtl="0"/>
          <a:r>
            <a:rPr lang="en-US" smtClean="0"/>
            <a:t>Adaptive FBP</a:t>
          </a:r>
          <a:endParaRPr lang="he-IL"/>
        </a:p>
      </dgm:t>
    </dgm:pt>
    <dgm:pt modelId="{FEAC791E-0CBA-4EB4-AB68-CF622EF70852}" type="parTrans" cxnId="{7887F4ED-7992-45BB-A613-1F7D429C6ABC}">
      <dgm:prSet/>
      <dgm:spPr/>
      <dgm:t>
        <a:bodyPr/>
        <a:lstStyle/>
        <a:p>
          <a:pPr rtl="1"/>
          <a:endParaRPr lang="he-IL"/>
        </a:p>
      </dgm:t>
    </dgm:pt>
    <dgm:pt modelId="{43B8B8C8-B384-40C0-B7D5-840077809B2F}" type="sibTrans" cxnId="{7887F4ED-7992-45BB-A613-1F7D429C6ABC}">
      <dgm:prSet/>
      <dgm:spPr/>
      <dgm:t>
        <a:bodyPr/>
        <a:lstStyle/>
        <a:p>
          <a:pPr rtl="1"/>
          <a:endParaRPr lang="he-IL"/>
        </a:p>
      </dgm:t>
    </dgm:pt>
    <dgm:pt modelId="{8A06C16D-7A8D-44C5-BBB4-F7BC48693806}">
      <dgm:prSet phldrT="[Text]"/>
      <dgm:spPr/>
      <dgm:t>
        <a:bodyPr/>
        <a:lstStyle/>
        <a:p>
          <a:pPr rtl="0"/>
          <a:r>
            <a:rPr lang="en-US" smtClean="0"/>
            <a:t>Framework of adaptive reconstruction</a:t>
          </a:r>
          <a:endParaRPr lang="he-IL"/>
        </a:p>
      </dgm:t>
    </dgm:pt>
    <dgm:pt modelId="{74BFE647-A2F4-4DAB-8B89-B2E60EA6796A}" type="sibTrans" cxnId="{32734373-BCDA-48F3-B754-3624FFD5A5EF}">
      <dgm:prSet/>
      <dgm:spPr/>
      <dgm:t>
        <a:bodyPr/>
        <a:lstStyle/>
        <a:p>
          <a:pPr rtl="1"/>
          <a:endParaRPr lang="he-IL"/>
        </a:p>
      </dgm:t>
    </dgm:pt>
    <dgm:pt modelId="{01DE707B-EBBB-4590-9C4A-66FC6543C912}" type="parTrans" cxnId="{32734373-BCDA-48F3-B754-3624FFD5A5EF}">
      <dgm:prSet/>
      <dgm:spPr/>
      <dgm:t>
        <a:bodyPr/>
        <a:lstStyle/>
        <a:p>
          <a:pPr rtl="1"/>
          <a:endParaRPr lang="he-IL"/>
        </a:p>
      </dgm:t>
    </dgm:pt>
    <dgm:pt modelId="{78E3ED5E-7FC4-4082-91D1-17DDEDAF07EF}">
      <dgm:prSet phldrT="[Text]"/>
      <dgm:spPr/>
      <dgm:t>
        <a:bodyPr/>
        <a:lstStyle/>
        <a:p>
          <a:pPr rtl="0"/>
          <a:r>
            <a:rPr lang="en-US" smtClean="0"/>
            <a:t>General scheme of supervised learning </a:t>
          </a:r>
          <a:endParaRPr lang="he-IL"/>
        </a:p>
      </dgm:t>
    </dgm:pt>
    <dgm:pt modelId="{F0BE258C-02F3-4517-8B35-336FD5EADE1F}" type="sibTrans" cxnId="{2660F3D0-74DB-4D95-8FC7-A2E02344475C}">
      <dgm:prSet/>
      <dgm:spPr/>
      <dgm:t>
        <a:bodyPr/>
        <a:lstStyle/>
        <a:p>
          <a:pPr rtl="1"/>
          <a:endParaRPr lang="he-IL"/>
        </a:p>
      </dgm:t>
    </dgm:pt>
    <dgm:pt modelId="{64613796-3C05-469B-85E0-1684A14B7651}" type="parTrans" cxnId="{2660F3D0-74DB-4D95-8FC7-A2E02344475C}">
      <dgm:prSet/>
      <dgm:spPr/>
      <dgm:t>
        <a:bodyPr/>
        <a:lstStyle/>
        <a:p>
          <a:pPr rtl="1"/>
          <a:endParaRPr lang="he-IL"/>
        </a:p>
      </dgm:t>
    </dgm:pt>
    <dgm:pt modelId="{71802D94-0BF0-4EA6-A7AF-EE2BBE529D10}">
      <dgm:prSet phldrT="[Text]"/>
      <dgm:spPr/>
      <dgm:t>
        <a:bodyPr/>
        <a:lstStyle/>
        <a:p>
          <a:pPr rtl="0"/>
          <a:r>
            <a:rPr lang="en-US" smtClean="0"/>
            <a:t>Learned FBP filter for local reconstruction</a:t>
          </a:r>
          <a:endParaRPr lang="he-IL"/>
        </a:p>
      </dgm:t>
    </dgm:pt>
    <dgm:pt modelId="{833AD4AA-3BB0-4C98-B09C-4B0C42D0CF31}" type="parTrans" cxnId="{D968BDBE-E900-4CF0-827B-ECD1E24BC0B0}">
      <dgm:prSet/>
      <dgm:spPr/>
      <dgm:t>
        <a:bodyPr/>
        <a:lstStyle/>
        <a:p>
          <a:pPr rtl="1"/>
          <a:endParaRPr lang="he-IL"/>
        </a:p>
      </dgm:t>
    </dgm:pt>
    <dgm:pt modelId="{6BB1E3D7-6C92-4566-9304-1E6BEE7766C3}" type="sibTrans" cxnId="{D968BDBE-E900-4CF0-827B-ECD1E24BC0B0}">
      <dgm:prSet/>
      <dgm:spPr/>
      <dgm:t>
        <a:bodyPr/>
        <a:lstStyle/>
        <a:p>
          <a:pPr rtl="1"/>
          <a:endParaRPr lang="he-IL"/>
        </a:p>
      </dgm:t>
    </dgm:pt>
    <dgm:pt modelId="{D20A53F4-53A6-4F0F-B9CE-CDCF66E6FFB2}">
      <dgm:prSet phldrT="[Text]"/>
      <dgm:spPr/>
      <dgm:t>
        <a:bodyPr/>
        <a:lstStyle/>
        <a:p>
          <a:pPr rtl="0"/>
          <a:r>
            <a:rPr lang="en-US" err="1" smtClean="0"/>
            <a:t>Sparsity</a:t>
          </a:r>
          <a:r>
            <a:rPr lang="en-US" smtClean="0"/>
            <a:t>-based </a:t>
          </a:r>
          <a:r>
            <a:rPr lang="en-US" err="1" smtClean="0"/>
            <a:t>sinogram</a:t>
          </a:r>
          <a:r>
            <a:rPr lang="en-US" smtClean="0"/>
            <a:t> restoration</a:t>
          </a:r>
          <a:endParaRPr lang="he-IL"/>
        </a:p>
      </dgm:t>
    </dgm:pt>
    <dgm:pt modelId="{DB83CE2E-96B8-4FAB-AFB4-26FFCE6BD7BE}" type="parTrans" cxnId="{FD8AB58F-C924-4168-B393-90ADD202B578}">
      <dgm:prSet/>
      <dgm:spPr/>
      <dgm:t>
        <a:bodyPr/>
        <a:lstStyle/>
        <a:p>
          <a:pPr rtl="1"/>
          <a:endParaRPr lang="he-IL"/>
        </a:p>
      </dgm:t>
    </dgm:pt>
    <dgm:pt modelId="{8BFBB97E-7654-4DF1-8B84-5F88413DE9E5}" type="sibTrans" cxnId="{FD8AB58F-C924-4168-B393-90ADD202B578}">
      <dgm:prSet/>
      <dgm:spPr/>
      <dgm:t>
        <a:bodyPr/>
        <a:lstStyle/>
        <a:p>
          <a:pPr rtl="1"/>
          <a:endParaRPr lang="he-IL"/>
        </a:p>
      </dgm:t>
    </dgm:pt>
    <dgm:pt modelId="{386B0FC9-3C6A-41E7-A31C-0D7E726637E3}">
      <dgm:prSet phldrT="[Text]"/>
      <dgm:spPr/>
      <dgm:t>
        <a:bodyPr/>
        <a:lstStyle/>
        <a:p>
          <a:pPr rtl="0"/>
          <a:r>
            <a:rPr lang="en-US" smtClean="0"/>
            <a:t>Learned shrinkage in a transform domain</a:t>
          </a:r>
          <a:endParaRPr lang="he-IL"/>
        </a:p>
      </dgm:t>
    </dgm:pt>
    <dgm:pt modelId="{97074DD4-5CD5-4B0A-A8A0-932E2107A62F}" type="parTrans" cxnId="{2AF1DE36-5148-40E5-817B-FBAD80BE19DF}">
      <dgm:prSet/>
      <dgm:spPr/>
      <dgm:t>
        <a:bodyPr/>
        <a:lstStyle/>
        <a:p>
          <a:pPr rtl="1"/>
          <a:endParaRPr lang="he-IL"/>
        </a:p>
      </dgm:t>
    </dgm:pt>
    <dgm:pt modelId="{64F0D0B2-2D4F-4514-ACA6-5B0850C7F93F}" type="sibTrans" cxnId="{2AF1DE36-5148-40E5-817B-FBAD80BE19DF}">
      <dgm:prSet/>
      <dgm:spPr/>
      <dgm:t>
        <a:bodyPr/>
        <a:lstStyle/>
        <a:p>
          <a:pPr rtl="1"/>
          <a:endParaRPr lang="he-IL"/>
        </a:p>
      </dgm:t>
    </dgm:pt>
    <dgm:pt modelId="{2CBDC276-A6A7-4577-88EF-B9665EF3E295}">
      <dgm:prSet phldrT="[Text]"/>
      <dgm:spPr/>
      <dgm:t>
        <a:bodyPr/>
        <a:lstStyle/>
        <a:p>
          <a:pPr rtl="0"/>
          <a:r>
            <a:rPr lang="en-US" smtClean="0"/>
            <a:t>Performance boosting of existing algorithms</a:t>
          </a:r>
          <a:endParaRPr lang="he-IL"/>
        </a:p>
      </dgm:t>
    </dgm:pt>
    <dgm:pt modelId="{4CF477B8-0754-4F51-BA1D-1F8759D4B2AC}" type="parTrans" cxnId="{B7D204B8-736E-481E-9E9B-728B22A26AB8}">
      <dgm:prSet/>
      <dgm:spPr/>
      <dgm:t>
        <a:bodyPr/>
        <a:lstStyle/>
        <a:p>
          <a:pPr rtl="1"/>
          <a:endParaRPr lang="he-IL"/>
        </a:p>
      </dgm:t>
    </dgm:pt>
    <dgm:pt modelId="{584364EE-EE5A-4926-B9CB-9EE5E785A2A8}" type="sibTrans" cxnId="{B7D204B8-736E-481E-9E9B-728B22A26AB8}">
      <dgm:prSet/>
      <dgm:spPr/>
      <dgm:t>
        <a:bodyPr/>
        <a:lstStyle/>
        <a:p>
          <a:pPr rtl="1"/>
          <a:endParaRPr lang="he-IL"/>
        </a:p>
      </dgm:t>
    </dgm:pt>
    <dgm:pt modelId="{6289E42A-3AED-4642-B46E-D8FB22D55A17}">
      <dgm:prSet phldrT="[Text]"/>
      <dgm:spPr/>
      <dgm:t>
        <a:bodyPr/>
        <a:lstStyle/>
        <a:p>
          <a:pPr rtl="0"/>
          <a:r>
            <a:rPr lang="en-US" smtClean="0"/>
            <a:t>Local fusion of multiple versions of the algorithm output</a:t>
          </a:r>
          <a:endParaRPr lang="he-IL"/>
        </a:p>
      </dgm:t>
    </dgm:pt>
    <dgm:pt modelId="{5C10F6E2-C038-451F-8DB8-730A15DCBA2C}" type="parTrans" cxnId="{C545FFBC-6BE0-46F1-BB56-356B40211B20}">
      <dgm:prSet/>
      <dgm:spPr/>
      <dgm:t>
        <a:bodyPr/>
        <a:lstStyle/>
        <a:p>
          <a:pPr rtl="1"/>
          <a:endParaRPr lang="he-IL"/>
        </a:p>
      </dgm:t>
    </dgm:pt>
    <dgm:pt modelId="{CE7C8053-9FB1-48F6-84E6-19CEFD7EA842}" type="sibTrans" cxnId="{C545FFBC-6BE0-46F1-BB56-356B40211B20}">
      <dgm:prSet/>
      <dgm:spPr/>
      <dgm:t>
        <a:bodyPr/>
        <a:lstStyle/>
        <a:p>
          <a:pPr rtl="1"/>
          <a:endParaRPr lang="he-IL"/>
        </a:p>
      </dgm:t>
    </dgm:pt>
    <dgm:pt modelId="{1396EC11-E364-4FBD-8C9A-99066E57C1F7}">
      <dgm:prSet phldrT="[Text]"/>
      <dgm:spPr/>
      <dgm:t>
        <a:bodyPr/>
        <a:lstStyle/>
        <a:p>
          <a:pPr rtl="0"/>
          <a:r>
            <a:rPr lang="en-US" smtClean="0"/>
            <a:t>Adaptation of the method to low-dose CT reconstruction</a:t>
          </a:r>
          <a:endParaRPr lang="he-IL"/>
        </a:p>
      </dgm:t>
    </dgm:pt>
    <dgm:pt modelId="{53C38FEF-7B44-4354-9151-D701D3512EF8}" type="parTrans" cxnId="{97879C72-2E6C-412E-9674-DFBBE2011512}">
      <dgm:prSet/>
      <dgm:spPr/>
      <dgm:t>
        <a:bodyPr/>
        <a:lstStyle/>
        <a:p>
          <a:pPr rtl="1"/>
          <a:endParaRPr lang="he-IL"/>
        </a:p>
      </dgm:t>
    </dgm:pt>
    <dgm:pt modelId="{643B3C55-AA08-4050-93EC-774ACD0744B8}" type="sibTrans" cxnId="{97879C72-2E6C-412E-9674-DFBBE2011512}">
      <dgm:prSet/>
      <dgm:spPr/>
      <dgm:t>
        <a:bodyPr/>
        <a:lstStyle/>
        <a:p>
          <a:pPr rtl="1"/>
          <a:endParaRPr lang="he-IL"/>
        </a:p>
      </dgm:t>
    </dgm:pt>
    <dgm:pt modelId="{78A91588-32C2-444A-86AD-538341D21434}">
      <dgm:prSet phldrT="[Text]"/>
      <dgm:spPr/>
      <dgm:t>
        <a:bodyPr/>
        <a:lstStyle/>
        <a:p>
          <a:pPr rtl="0"/>
          <a:r>
            <a:rPr lang="en-US" smtClean="0"/>
            <a:t>Adaptation of K-SVD to low-dose CT reconstruction</a:t>
          </a:r>
          <a:endParaRPr lang="he-IL"/>
        </a:p>
      </dgm:t>
    </dgm:pt>
    <dgm:pt modelId="{362C7239-41CD-46A4-A919-F06ADCD1BE92}" type="parTrans" cxnId="{A97557CD-306E-424B-9B02-D1E37506BF7B}">
      <dgm:prSet/>
      <dgm:spPr/>
      <dgm:t>
        <a:bodyPr/>
        <a:lstStyle/>
        <a:p>
          <a:pPr rtl="1"/>
          <a:endParaRPr lang="he-IL"/>
        </a:p>
      </dgm:t>
    </dgm:pt>
    <dgm:pt modelId="{1AE5E7D6-69BF-48BF-9C0F-0A1930FD5A3A}" type="sibTrans" cxnId="{A97557CD-306E-424B-9B02-D1E37506BF7B}">
      <dgm:prSet/>
      <dgm:spPr/>
      <dgm:t>
        <a:bodyPr/>
        <a:lstStyle/>
        <a:p>
          <a:pPr rtl="1"/>
          <a:endParaRPr lang="he-IL"/>
        </a:p>
      </dgm:t>
    </dgm:pt>
    <dgm:pt modelId="{0D829F07-CEF1-434A-987E-6685415613F8}">
      <dgm:prSet phldrT="[Text]"/>
      <dgm:spPr/>
      <dgm:t>
        <a:bodyPr/>
        <a:lstStyle/>
        <a:p>
          <a:pPr rtl="0"/>
          <a:r>
            <a:rPr lang="en-US" smtClean="0"/>
            <a:t>Scan model, Noise, Local reconstruction</a:t>
          </a:r>
          <a:endParaRPr lang="he-IL"/>
        </a:p>
      </dgm:t>
    </dgm:pt>
    <dgm:pt modelId="{399F692E-27CF-43DE-A16B-31A1A17C4AD7}" type="parTrans" cxnId="{C3CFB422-494C-4C2A-878A-7018B0D20777}">
      <dgm:prSet/>
      <dgm:spPr/>
      <dgm:t>
        <a:bodyPr/>
        <a:lstStyle/>
        <a:p>
          <a:pPr rtl="1"/>
          <a:endParaRPr lang="he-IL"/>
        </a:p>
      </dgm:t>
    </dgm:pt>
    <dgm:pt modelId="{9C3ACAA2-ADAE-417D-B0D2-71BA9890A9D8}" type="sibTrans" cxnId="{C3CFB422-494C-4C2A-878A-7018B0D20777}">
      <dgm:prSet/>
      <dgm:spPr/>
      <dgm:t>
        <a:bodyPr/>
        <a:lstStyle/>
        <a:p>
          <a:pPr rtl="1"/>
          <a:endParaRPr lang="he-IL"/>
        </a:p>
      </dgm:t>
    </dgm:pt>
    <dgm:pt modelId="{3BA0505C-F01A-49A8-97FF-F1FFEBA91211}" type="pres">
      <dgm:prSet presAssocID="{C49D7B38-C1A5-49A2-88CD-5A5A2E280A2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499C577-EA88-4342-911D-53A704B35479}" type="pres">
      <dgm:prSet presAssocID="{46E50A5F-BD0F-43EB-8F1B-FA07D28FB8BC}" presName="linNode" presStyleCnt="0"/>
      <dgm:spPr/>
    </dgm:pt>
    <dgm:pt modelId="{59458969-1CA1-4A2B-B6DE-F85B278D1A9D}" type="pres">
      <dgm:prSet presAssocID="{46E50A5F-BD0F-43EB-8F1B-FA07D28FB8BC}" presName="parentText" presStyleLbl="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5A9FC63D-8140-4FF6-B946-6FB6C49BFA9E}" type="pres">
      <dgm:prSet presAssocID="{46E50A5F-BD0F-43EB-8F1B-FA07D28FB8BC}" presName="descendantText" presStyleLbl="alignAccFollowNode1" presStyleIdx="0" presStyleCnt="6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71C37B0D-23AB-4387-8046-BD2BB15F8919}" type="pres">
      <dgm:prSet presAssocID="{0F884803-AD0C-46D7-9CBD-C26AE15F421F}" presName="sp" presStyleCnt="0"/>
      <dgm:spPr/>
    </dgm:pt>
    <dgm:pt modelId="{86336281-313D-46A3-BE3C-82D8648092D3}" type="pres">
      <dgm:prSet presAssocID="{8A06C16D-7A8D-44C5-BBB4-F7BC48693806}" presName="linNode" presStyleCnt="0"/>
      <dgm:spPr/>
    </dgm:pt>
    <dgm:pt modelId="{166688F6-C81F-4168-8E41-D1780FF27BE8}" type="pres">
      <dgm:prSet presAssocID="{8A06C16D-7A8D-44C5-BBB4-F7BC48693806}" presName="parentText" presStyleLbl="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20F4537A-EBA8-4C03-8C84-B15E052F5EA9}" type="pres">
      <dgm:prSet presAssocID="{8A06C16D-7A8D-44C5-BBB4-F7BC48693806}" presName="descendantText" presStyleLbl="alignAccFollowNode1" presStyleIdx="1" presStyleCnt="6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C6EE51C1-F693-4DAA-BFE8-12113B483A4C}" type="pres">
      <dgm:prSet presAssocID="{74BFE647-A2F4-4DAB-8B89-B2E60EA6796A}" presName="sp" presStyleCnt="0"/>
      <dgm:spPr/>
    </dgm:pt>
    <dgm:pt modelId="{6C401BED-50C0-4E6F-A96C-85F872BA94E5}" type="pres">
      <dgm:prSet presAssocID="{573DF6C9-414D-4BB6-8675-42B1CBDE1CB0}" presName="linNode" presStyleCnt="0"/>
      <dgm:spPr/>
    </dgm:pt>
    <dgm:pt modelId="{451C1962-5FD8-4FCD-AAE6-3FCB83BE6C3A}" type="pres">
      <dgm:prSet presAssocID="{573DF6C9-414D-4BB6-8675-42B1CBDE1CB0}" presName="parentText" presStyleLbl="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B85E5F-8F72-48C8-862F-B2492FBA1AE3}" type="pres">
      <dgm:prSet presAssocID="{573DF6C9-414D-4BB6-8675-42B1CBDE1CB0}" presName="descendantText" presStyleLbl="alignAccFollowNode1" presStyleIdx="2" presStyleCnt="6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90F467AC-7707-47E5-B682-5F8640032355}" type="pres">
      <dgm:prSet presAssocID="{43B8B8C8-B384-40C0-B7D5-840077809B2F}" presName="sp" presStyleCnt="0"/>
      <dgm:spPr/>
    </dgm:pt>
    <dgm:pt modelId="{5300F81A-581F-4318-990B-68D0769B96BF}" type="pres">
      <dgm:prSet presAssocID="{D20A53F4-53A6-4F0F-B9CE-CDCF66E6FFB2}" presName="linNode" presStyleCnt="0"/>
      <dgm:spPr/>
    </dgm:pt>
    <dgm:pt modelId="{B563CE55-D95E-4AB4-96E9-129C7AC492F9}" type="pres">
      <dgm:prSet presAssocID="{D20A53F4-53A6-4F0F-B9CE-CDCF66E6FFB2}" presName="parentText" presStyleLbl="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8C65F4EA-D97B-4B70-9FE5-E4D9AF0EF265}" type="pres">
      <dgm:prSet presAssocID="{D20A53F4-53A6-4F0F-B9CE-CDCF66E6FFB2}" presName="descendantText" presStyleLbl="alignAccFollow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B26461-7306-4684-BEE8-B30589A823D5}" type="pres">
      <dgm:prSet presAssocID="{8BFBB97E-7654-4DF1-8B84-5F88413DE9E5}" presName="sp" presStyleCnt="0"/>
      <dgm:spPr/>
    </dgm:pt>
    <dgm:pt modelId="{75481D6F-5FE0-4973-8104-40CBDF18239D}" type="pres">
      <dgm:prSet presAssocID="{386B0FC9-3C6A-41E7-A31C-0D7E726637E3}" presName="linNode" presStyleCnt="0"/>
      <dgm:spPr/>
    </dgm:pt>
    <dgm:pt modelId="{2C562A02-859D-46DD-AF1D-D6E885A50FFA}" type="pres">
      <dgm:prSet presAssocID="{386B0FC9-3C6A-41E7-A31C-0D7E726637E3}" presName="parentText" presStyleLbl="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DB92752E-F3B1-4995-8254-EF059A96390B}" type="pres">
      <dgm:prSet presAssocID="{386B0FC9-3C6A-41E7-A31C-0D7E726637E3}" presName="descendantText" presStyleLbl="alignAccFollow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C69AB3-E03E-4623-A0FA-AA2693D94E8E}" type="pres">
      <dgm:prSet presAssocID="{64F0D0B2-2D4F-4514-ACA6-5B0850C7F93F}" presName="sp" presStyleCnt="0"/>
      <dgm:spPr/>
    </dgm:pt>
    <dgm:pt modelId="{A9CD8EB4-ED15-4745-A9DB-48E49469520B}" type="pres">
      <dgm:prSet presAssocID="{2CBDC276-A6A7-4577-88EF-B9665EF3E295}" presName="linNode" presStyleCnt="0"/>
      <dgm:spPr/>
    </dgm:pt>
    <dgm:pt modelId="{C57A543B-8A3E-4C74-8C8F-71FF0B9DAB44}" type="pres">
      <dgm:prSet presAssocID="{2CBDC276-A6A7-4577-88EF-B9665EF3E295}" presName="parentText" presStyleLbl="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3DC182CE-412C-4F90-9C26-F31E9C6680DA}" type="pres">
      <dgm:prSet presAssocID="{2CBDC276-A6A7-4577-88EF-B9665EF3E295}" presName="descendantText" presStyleLbl="alignAccFollow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D7223EF-FF25-4831-97A6-4FA0CF3836A9}" type="presOf" srcId="{78E3ED5E-7FC4-4082-91D1-17DDEDAF07EF}" destId="{20F4537A-EBA8-4C03-8C84-B15E052F5EA9}" srcOrd="0" destOrd="0" presId="urn:microsoft.com/office/officeart/2005/8/layout/vList5"/>
    <dgm:cxn modelId="{D968BDBE-E900-4CF0-827B-ECD1E24BC0B0}" srcId="{573DF6C9-414D-4BB6-8675-42B1CBDE1CB0}" destId="{71802D94-0BF0-4EA6-A7AF-EE2BBE529D10}" srcOrd="0" destOrd="0" parTransId="{833AD4AA-3BB0-4C98-B09C-4B0C42D0CF31}" sibTransId="{6BB1E3D7-6C92-4566-9304-1E6BEE7766C3}"/>
    <dgm:cxn modelId="{DE2095EC-57BD-4B7F-97A3-7F4BEBDE0E95}" srcId="{C49D7B38-C1A5-49A2-88CD-5A5A2E280A23}" destId="{46E50A5F-BD0F-43EB-8F1B-FA07D28FB8BC}" srcOrd="0" destOrd="0" parTransId="{0F3DF3D2-829B-4CC4-AA81-DB60B16905EE}" sibTransId="{0F884803-AD0C-46D7-9CBD-C26AE15F421F}"/>
    <dgm:cxn modelId="{7887F4ED-7992-45BB-A613-1F7D429C6ABC}" srcId="{C49D7B38-C1A5-49A2-88CD-5A5A2E280A23}" destId="{573DF6C9-414D-4BB6-8675-42B1CBDE1CB0}" srcOrd="2" destOrd="0" parTransId="{FEAC791E-0CBA-4EB4-AB68-CF622EF70852}" sibTransId="{43B8B8C8-B384-40C0-B7D5-840077809B2F}"/>
    <dgm:cxn modelId="{65958416-09A7-4930-903B-01A40AAAC4B4}" type="presOf" srcId="{78A91588-32C2-444A-86AD-538341D21434}" destId="{8C65F4EA-D97B-4B70-9FE5-E4D9AF0EF265}" srcOrd="0" destOrd="0" presId="urn:microsoft.com/office/officeart/2005/8/layout/vList5"/>
    <dgm:cxn modelId="{2660F3D0-74DB-4D95-8FC7-A2E02344475C}" srcId="{8A06C16D-7A8D-44C5-BBB4-F7BC48693806}" destId="{78E3ED5E-7FC4-4082-91D1-17DDEDAF07EF}" srcOrd="0" destOrd="0" parTransId="{64613796-3C05-469B-85E0-1684A14B7651}" sibTransId="{F0BE258C-02F3-4517-8B35-336FD5EADE1F}"/>
    <dgm:cxn modelId="{C545FFBC-6BE0-46F1-BB56-356B40211B20}" srcId="{2CBDC276-A6A7-4577-88EF-B9665EF3E295}" destId="{6289E42A-3AED-4642-B46E-D8FB22D55A17}" srcOrd="0" destOrd="0" parTransId="{5C10F6E2-C038-451F-8DB8-730A15DCBA2C}" sibTransId="{CE7C8053-9FB1-48F6-84E6-19CEFD7EA842}"/>
    <dgm:cxn modelId="{A63C8FD3-21FF-4CF8-9F76-BC018225E01F}" type="presOf" srcId="{1396EC11-E364-4FBD-8C9A-99066E57C1F7}" destId="{DB92752E-F3B1-4995-8254-EF059A96390B}" srcOrd="0" destOrd="0" presId="urn:microsoft.com/office/officeart/2005/8/layout/vList5"/>
    <dgm:cxn modelId="{2E4FF852-9B31-4B73-BD73-B312615F1ADB}" type="presOf" srcId="{C49D7B38-C1A5-49A2-88CD-5A5A2E280A23}" destId="{3BA0505C-F01A-49A8-97FF-F1FFEBA91211}" srcOrd="0" destOrd="0" presId="urn:microsoft.com/office/officeart/2005/8/layout/vList5"/>
    <dgm:cxn modelId="{52BD83AD-9AF7-4FF3-A6E5-DD32C4A706D8}" type="presOf" srcId="{6289E42A-3AED-4642-B46E-D8FB22D55A17}" destId="{3DC182CE-412C-4F90-9C26-F31E9C6680DA}" srcOrd="0" destOrd="0" presId="urn:microsoft.com/office/officeart/2005/8/layout/vList5"/>
    <dgm:cxn modelId="{D74BCB95-5128-439B-AE6E-8D23BA71E037}" type="presOf" srcId="{2CBDC276-A6A7-4577-88EF-B9665EF3E295}" destId="{C57A543B-8A3E-4C74-8C8F-71FF0B9DAB44}" srcOrd="0" destOrd="0" presId="urn:microsoft.com/office/officeart/2005/8/layout/vList5"/>
    <dgm:cxn modelId="{A97557CD-306E-424B-9B02-D1E37506BF7B}" srcId="{D20A53F4-53A6-4F0F-B9CE-CDCF66E6FFB2}" destId="{78A91588-32C2-444A-86AD-538341D21434}" srcOrd="0" destOrd="0" parTransId="{362C7239-41CD-46A4-A919-F06ADCD1BE92}" sibTransId="{1AE5E7D6-69BF-48BF-9C0F-0A1930FD5A3A}"/>
    <dgm:cxn modelId="{7E3DE083-222E-4F17-A071-B4A115BB706C}" type="presOf" srcId="{0D829F07-CEF1-434A-987E-6685415613F8}" destId="{5A9FC63D-8140-4FF6-B946-6FB6C49BFA9E}" srcOrd="0" destOrd="0" presId="urn:microsoft.com/office/officeart/2005/8/layout/vList5"/>
    <dgm:cxn modelId="{FD8AB58F-C924-4168-B393-90ADD202B578}" srcId="{C49D7B38-C1A5-49A2-88CD-5A5A2E280A23}" destId="{D20A53F4-53A6-4F0F-B9CE-CDCF66E6FFB2}" srcOrd="3" destOrd="0" parTransId="{DB83CE2E-96B8-4FAB-AFB4-26FFCE6BD7BE}" sibTransId="{8BFBB97E-7654-4DF1-8B84-5F88413DE9E5}"/>
    <dgm:cxn modelId="{E44A4631-C181-4973-B2C7-46B39FFAE9D8}" type="presOf" srcId="{573DF6C9-414D-4BB6-8675-42B1CBDE1CB0}" destId="{451C1962-5FD8-4FCD-AAE6-3FCB83BE6C3A}" srcOrd="0" destOrd="0" presId="urn:microsoft.com/office/officeart/2005/8/layout/vList5"/>
    <dgm:cxn modelId="{B2BC1B88-209D-403C-8D7B-091A8F207D8D}" type="presOf" srcId="{8A06C16D-7A8D-44C5-BBB4-F7BC48693806}" destId="{166688F6-C81F-4168-8E41-D1780FF27BE8}" srcOrd="0" destOrd="0" presId="urn:microsoft.com/office/officeart/2005/8/layout/vList5"/>
    <dgm:cxn modelId="{BC222B3C-BC5A-4C50-92E0-B8AE62B1B624}" type="presOf" srcId="{D20A53F4-53A6-4F0F-B9CE-CDCF66E6FFB2}" destId="{B563CE55-D95E-4AB4-96E9-129C7AC492F9}" srcOrd="0" destOrd="0" presId="urn:microsoft.com/office/officeart/2005/8/layout/vList5"/>
    <dgm:cxn modelId="{97879C72-2E6C-412E-9674-DFBBE2011512}" srcId="{386B0FC9-3C6A-41E7-A31C-0D7E726637E3}" destId="{1396EC11-E364-4FBD-8C9A-99066E57C1F7}" srcOrd="0" destOrd="0" parTransId="{53C38FEF-7B44-4354-9151-D701D3512EF8}" sibTransId="{643B3C55-AA08-4050-93EC-774ACD0744B8}"/>
    <dgm:cxn modelId="{C3CFB422-494C-4C2A-878A-7018B0D20777}" srcId="{46E50A5F-BD0F-43EB-8F1B-FA07D28FB8BC}" destId="{0D829F07-CEF1-434A-987E-6685415613F8}" srcOrd="0" destOrd="0" parTransId="{399F692E-27CF-43DE-A16B-31A1A17C4AD7}" sibTransId="{9C3ACAA2-ADAE-417D-B0D2-71BA9890A9D8}"/>
    <dgm:cxn modelId="{06F6849C-611E-4C5D-BCDD-F93E3260EC7C}" type="presOf" srcId="{46E50A5F-BD0F-43EB-8F1B-FA07D28FB8BC}" destId="{59458969-1CA1-4A2B-B6DE-F85B278D1A9D}" srcOrd="0" destOrd="0" presId="urn:microsoft.com/office/officeart/2005/8/layout/vList5"/>
    <dgm:cxn modelId="{B7D204B8-736E-481E-9E9B-728B22A26AB8}" srcId="{C49D7B38-C1A5-49A2-88CD-5A5A2E280A23}" destId="{2CBDC276-A6A7-4577-88EF-B9665EF3E295}" srcOrd="5" destOrd="0" parTransId="{4CF477B8-0754-4F51-BA1D-1F8759D4B2AC}" sibTransId="{584364EE-EE5A-4926-B9CB-9EE5E785A2A8}"/>
    <dgm:cxn modelId="{2FC8CFAB-9256-4C81-B754-2DD161EB4FB0}" type="presOf" srcId="{386B0FC9-3C6A-41E7-A31C-0D7E726637E3}" destId="{2C562A02-859D-46DD-AF1D-D6E885A50FFA}" srcOrd="0" destOrd="0" presId="urn:microsoft.com/office/officeart/2005/8/layout/vList5"/>
    <dgm:cxn modelId="{9B7A6F46-05DE-4CC0-8F88-CFAB34E2F60F}" type="presOf" srcId="{71802D94-0BF0-4EA6-A7AF-EE2BBE529D10}" destId="{56B85E5F-8F72-48C8-862F-B2492FBA1AE3}" srcOrd="0" destOrd="0" presId="urn:microsoft.com/office/officeart/2005/8/layout/vList5"/>
    <dgm:cxn modelId="{32734373-BCDA-48F3-B754-3624FFD5A5EF}" srcId="{C49D7B38-C1A5-49A2-88CD-5A5A2E280A23}" destId="{8A06C16D-7A8D-44C5-BBB4-F7BC48693806}" srcOrd="1" destOrd="0" parTransId="{01DE707B-EBBB-4590-9C4A-66FC6543C912}" sibTransId="{74BFE647-A2F4-4DAB-8B89-B2E60EA6796A}"/>
    <dgm:cxn modelId="{2AF1DE36-5148-40E5-817B-FBAD80BE19DF}" srcId="{C49D7B38-C1A5-49A2-88CD-5A5A2E280A23}" destId="{386B0FC9-3C6A-41E7-A31C-0D7E726637E3}" srcOrd="4" destOrd="0" parTransId="{97074DD4-5CD5-4B0A-A8A0-932E2107A62F}" sibTransId="{64F0D0B2-2D4F-4514-ACA6-5B0850C7F93F}"/>
    <dgm:cxn modelId="{A2C2B49D-B04E-43FB-8348-999F6087500F}" type="presParOf" srcId="{3BA0505C-F01A-49A8-97FF-F1FFEBA91211}" destId="{0499C577-EA88-4342-911D-53A704B35479}" srcOrd="0" destOrd="0" presId="urn:microsoft.com/office/officeart/2005/8/layout/vList5"/>
    <dgm:cxn modelId="{5269534A-0F61-4D01-9691-49D36B2A51DD}" type="presParOf" srcId="{0499C577-EA88-4342-911D-53A704B35479}" destId="{59458969-1CA1-4A2B-B6DE-F85B278D1A9D}" srcOrd="0" destOrd="0" presId="urn:microsoft.com/office/officeart/2005/8/layout/vList5"/>
    <dgm:cxn modelId="{CC7E8329-BF63-4D6E-88B1-8EADA91EF426}" type="presParOf" srcId="{0499C577-EA88-4342-911D-53A704B35479}" destId="{5A9FC63D-8140-4FF6-B946-6FB6C49BFA9E}" srcOrd="1" destOrd="0" presId="urn:microsoft.com/office/officeart/2005/8/layout/vList5"/>
    <dgm:cxn modelId="{6C05BEEF-1994-4B99-A8C2-675CC07953CE}" type="presParOf" srcId="{3BA0505C-F01A-49A8-97FF-F1FFEBA91211}" destId="{71C37B0D-23AB-4387-8046-BD2BB15F8919}" srcOrd="1" destOrd="0" presId="urn:microsoft.com/office/officeart/2005/8/layout/vList5"/>
    <dgm:cxn modelId="{C9389BCD-95CA-4631-855E-1B36572F7544}" type="presParOf" srcId="{3BA0505C-F01A-49A8-97FF-F1FFEBA91211}" destId="{86336281-313D-46A3-BE3C-82D8648092D3}" srcOrd="2" destOrd="0" presId="urn:microsoft.com/office/officeart/2005/8/layout/vList5"/>
    <dgm:cxn modelId="{1745478D-DDA4-48B9-920F-A9B4EF4D04E3}" type="presParOf" srcId="{86336281-313D-46A3-BE3C-82D8648092D3}" destId="{166688F6-C81F-4168-8E41-D1780FF27BE8}" srcOrd="0" destOrd="0" presId="urn:microsoft.com/office/officeart/2005/8/layout/vList5"/>
    <dgm:cxn modelId="{18861BC7-5E1C-44AE-8BFC-6FEE9604AB50}" type="presParOf" srcId="{86336281-313D-46A3-BE3C-82D8648092D3}" destId="{20F4537A-EBA8-4C03-8C84-B15E052F5EA9}" srcOrd="1" destOrd="0" presId="urn:microsoft.com/office/officeart/2005/8/layout/vList5"/>
    <dgm:cxn modelId="{C55702E4-EFBF-4373-8090-34FAE8191B1A}" type="presParOf" srcId="{3BA0505C-F01A-49A8-97FF-F1FFEBA91211}" destId="{C6EE51C1-F693-4DAA-BFE8-12113B483A4C}" srcOrd="3" destOrd="0" presId="urn:microsoft.com/office/officeart/2005/8/layout/vList5"/>
    <dgm:cxn modelId="{CD1EFC13-79B7-4CD5-A810-15A0F8176FEA}" type="presParOf" srcId="{3BA0505C-F01A-49A8-97FF-F1FFEBA91211}" destId="{6C401BED-50C0-4E6F-A96C-85F872BA94E5}" srcOrd="4" destOrd="0" presId="urn:microsoft.com/office/officeart/2005/8/layout/vList5"/>
    <dgm:cxn modelId="{B9E30816-A0D7-4945-BCB5-7B10966F26FB}" type="presParOf" srcId="{6C401BED-50C0-4E6F-A96C-85F872BA94E5}" destId="{451C1962-5FD8-4FCD-AAE6-3FCB83BE6C3A}" srcOrd="0" destOrd="0" presId="urn:microsoft.com/office/officeart/2005/8/layout/vList5"/>
    <dgm:cxn modelId="{DFC0C0C3-4397-4279-AF4C-8064AB1D29A4}" type="presParOf" srcId="{6C401BED-50C0-4E6F-A96C-85F872BA94E5}" destId="{56B85E5F-8F72-48C8-862F-B2492FBA1AE3}" srcOrd="1" destOrd="0" presId="urn:microsoft.com/office/officeart/2005/8/layout/vList5"/>
    <dgm:cxn modelId="{982B0E43-1131-410D-8CDB-087DAD186C41}" type="presParOf" srcId="{3BA0505C-F01A-49A8-97FF-F1FFEBA91211}" destId="{90F467AC-7707-47E5-B682-5F8640032355}" srcOrd="5" destOrd="0" presId="urn:microsoft.com/office/officeart/2005/8/layout/vList5"/>
    <dgm:cxn modelId="{03BFF4BE-9692-491A-B74C-2980E676F6A7}" type="presParOf" srcId="{3BA0505C-F01A-49A8-97FF-F1FFEBA91211}" destId="{5300F81A-581F-4318-990B-68D0769B96BF}" srcOrd="6" destOrd="0" presId="urn:microsoft.com/office/officeart/2005/8/layout/vList5"/>
    <dgm:cxn modelId="{83849C71-2598-47A2-B5DD-5CC5B3D35E33}" type="presParOf" srcId="{5300F81A-581F-4318-990B-68D0769B96BF}" destId="{B563CE55-D95E-4AB4-96E9-129C7AC492F9}" srcOrd="0" destOrd="0" presId="urn:microsoft.com/office/officeart/2005/8/layout/vList5"/>
    <dgm:cxn modelId="{96970944-8C83-4851-BB07-93C548EEC235}" type="presParOf" srcId="{5300F81A-581F-4318-990B-68D0769B96BF}" destId="{8C65F4EA-D97B-4B70-9FE5-E4D9AF0EF265}" srcOrd="1" destOrd="0" presId="urn:microsoft.com/office/officeart/2005/8/layout/vList5"/>
    <dgm:cxn modelId="{2AE26553-FD3A-48CD-9810-97B0B343B79C}" type="presParOf" srcId="{3BA0505C-F01A-49A8-97FF-F1FFEBA91211}" destId="{C3B26461-7306-4684-BEE8-B30589A823D5}" srcOrd="7" destOrd="0" presId="urn:microsoft.com/office/officeart/2005/8/layout/vList5"/>
    <dgm:cxn modelId="{77D7BD20-9B4A-47F5-BD0D-B9B063DB3AA2}" type="presParOf" srcId="{3BA0505C-F01A-49A8-97FF-F1FFEBA91211}" destId="{75481D6F-5FE0-4973-8104-40CBDF18239D}" srcOrd="8" destOrd="0" presId="urn:microsoft.com/office/officeart/2005/8/layout/vList5"/>
    <dgm:cxn modelId="{0F68BBBE-B7FD-4935-A240-AD2BA47A6656}" type="presParOf" srcId="{75481D6F-5FE0-4973-8104-40CBDF18239D}" destId="{2C562A02-859D-46DD-AF1D-D6E885A50FFA}" srcOrd="0" destOrd="0" presId="urn:microsoft.com/office/officeart/2005/8/layout/vList5"/>
    <dgm:cxn modelId="{B4D4CA8C-797D-4D7E-B76E-542463691F16}" type="presParOf" srcId="{75481D6F-5FE0-4973-8104-40CBDF18239D}" destId="{DB92752E-F3B1-4995-8254-EF059A96390B}" srcOrd="1" destOrd="0" presId="urn:microsoft.com/office/officeart/2005/8/layout/vList5"/>
    <dgm:cxn modelId="{BCBB45E6-0704-4DE6-819C-0952F9D7F2F6}" type="presParOf" srcId="{3BA0505C-F01A-49A8-97FF-F1FFEBA91211}" destId="{50C69AB3-E03E-4623-A0FA-AA2693D94E8E}" srcOrd="9" destOrd="0" presId="urn:microsoft.com/office/officeart/2005/8/layout/vList5"/>
    <dgm:cxn modelId="{7183EA5E-FBC3-457B-9484-68063302BFA5}" type="presParOf" srcId="{3BA0505C-F01A-49A8-97FF-F1FFEBA91211}" destId="{A9CD8EB4-ED15-4745-A9DB-48E49469520B}" srcOrd="10" destOrd="0" presId="urn:microsoft.com/office/officeart/2005/8/layout/vList5"/>
    <dgm:cxn modelId="{5133B180-A8DA-4825-B187-E406285F6E64}" type="presParOf" srcId="{A9CD8EB4-ED15-4745-A9DB-48E49469520B}" destId="{C57A543B-8A3E-4C74-8C8F-71FF0B9DAB44}" srcOrd="0" destOrd="0" presId="urn:microsoft.com/office/officeart/2005/8/layout/vList5"/>
    <dgm:cxn modelId="{ACDCE4EE-A679-4BF3-BC82-94BF482300B8}" type="presParOf" srcId="{A9CD8EB4-ED15-4745-A9DB-48E49469520B}" destId="{3DC182CE-412C-4F90-9C26-F31E9C6680DA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49D7B38-C1A5-49A2-88CD-5A5A2E280A23}" type="doc">
      <dgm:prSet loTypeId="urn:microsoft.com/office/officeart/2005/8/layout/vList5" loCatId="list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pPr rtl="1"/>
          <a:endParaRPr lang="he-IL"/>
        </a:p>
      </dgm:t>
    </dgm:pt>
    <dgm:pt modelId="{46E50A5F-BD0F-43EB-8F1B-FA07D28FB8BC}">
      <dgm:prSet phldrT="[Text]"/>
      <dgm:spPr/>
      <dgm:t>
        <a:bodyPr/>
        <a:lstStyle/>
        <a:p>
          <a:pPr rtl="0"/>
          <a:r>
            <a:rPr lang="en-US" smtClean="0"/>
            <a:t>Intro to Computed Tomography</a:t>
          </a:r>
          <a:endParaRPr lang="he-IL"/>
        </a:p>
      </dgm:t>
    </dgm:pt>
    <dgm:pt modelId="{0F3DF3D2-829B-4CC4-AA81-DB60B16905EE}" type="parTrans" cxnId="{DE2095EC-57BD-4B7F-97A3-7F4BEBDE0E95}">
      <dgm:prSet/>
      <dgm:spPr/>
      <dgm:t>
        <a:bodyPr/>
        <a:lstStyle/>
        <a:p>
          <a:pPr rtl="1"/>
          <a:endParaRPr lang="he-IL"/>
        </a:p>
      </dgm:t>
    </dgm:pt>
    <dgm:pt modelId="{0F884803-AD0C-46D7-9CBD-C26AE15F421F}" type="sibTrans" cxnId="{DE2095EC-57BD-4B7F-97A3-7F4BEBDE0E95}">
      <dgm:prSet/>
      <dgm:spPr/>
      <dgm:t>
        <a:bodyPr/>
        <a:lstStyle/>
        <a:p>
          <a:pPr rtl="1"/>
          <a:endParaRPr lang="he-IL"/>
        </a:p>
      </dgm:t>
    </dgm:pt>
    <dgm:pt modelId="{573DF6C9-414D-4BB6-8675-42B1CBDE1CB0}">
      <dgm:prSet phldrT="[Text]"/>
      <dgm:spPr/>
      <dgm:t>
        <a:bodyPr/>
        <a:lstStyle/>
        <a:p>
          <a:pPr rtl="0"/>
          <a:r>
            <a:rPr lang="en-US" smtClean="0"/>
            <a:t>Adaptive FBP</a:t>
          </a:r>
          <a:endParaRPr lang="he-IL"/>
        </a:p>
      </dgm:t>
    </dgm:pt>
    <dgm:pt modelId="{FEAC791E-0CBA-4EB4-AB68-CF622EF70852}" type="parTrans" cxnId="{7887F4ED-7992-45BB-A613-1F7D429C6ABC}">
      <dgm:prSet/>
      <dgm:spPr/>
      <dgm:t>
        <a:bodyPr/>
        <a:lstStyle/>
        <a:p>
          <a:pPr rtl="1"/>
          <a:endParaRPr lang="he-IL"/>
        </a:p>
      </dgm:t>
    </dgm:pt>
    <dgm:pt modelId="{43B8B8C8-B384-40C0-B7D5-840077809B2F}" type="sibTrans" cxnId="{7887F4ED-7992-45BB-A613-1F7D429C6ABC}">
      <dgm:prSet/>
      <dgm:spPr/>
      <dgm:t>
        <a:bodyPr/>
        <a:lstStyle/>
        <a:p>
          <a:pPr rtl="1"/>
          <a:endParaRPr lang="he-IL"/>
        </a:p>
      </dgm:t>
    </dgm:pt>
    <dgm:pt modelId="{8A06C16D-7A8D-44C5-BBB4-F7BC48693806}">
      <dgm:prSet phldrT="[Text]"/>
      <dgm:spPr/>
      <dgm:t>
        <a:bodyPr/>
        <a:lstStyle/>
        <a:p>
          <a:pPr rtl="0"/>
          <a:r>
            <a:rPr lang="en-US" smtClean="0"/>
            <a:t>Framework of adaptive reconstruction</a:t>
          </a:r>
          <a:endParaRPr lang="he-IL"/>
        </a:p>
      </dgm:t>
    </dgm:pt>
    <dgm:pt modelId="{74BFE647-A2F4-4DAB-8B89-B2E60EA6796A}" type="sibTrans" cxnId="{32734373-BCDA-48F3-B754-3624FFD5A5EF}">
      <dgm:prSet/>
      <dgm:spPr/>
      <dgm:t>
        <a:bodyPr/>
        <a:lstStyle/>
        <a:p>
          <a:pPr rtl="1"/>
          <a:endParaRPr lang="he-IL"/>
        </a:p>
      </dgm:t>
    </dgm:pt>
    <dgm:pt modelId="{01DE707B-EBBB-4590-9C4A-66FC6543C912}" type="parTrans" cxnId="{32734373-BCDA-48F3-B754-3624FFD5A5EF}">
      <dgm:prSet/>
      <dgm:spPr/>
      <dgm:t>
        <a:bodyPr/>
        <a:lstStyle/>
        <a:p>
          <a:pPr rtl="1"/>
          <a:endParaRPr lang="he-IL"/>
        </a:p>
      </dgm:t>
    </dgm:pt>
    <dgm:pt modelId="{78E3ED5E-7FC4-4082-91D1-17DDEDAF07EF}">
      <dgm:prSet phldrT="[Text]"/>
      <dgm:spPr/>
      <dgm:t>
        <a:bodyPr/>
        <a:lstStyle/>
        <a:p>
          <a:pPr rtl="0"/>
          <a:r>
            <a:rPr lang="en-US" smtClean="0"/>
            <a:t>General scheme of supervised learning </a:t>
          </a:r>
          <a:endParaRPr lang="he-IL"/>
        </a:p>
      </dgm:t>
    </dgm:pt>
    <dgm:pt modelId="{F0BE258C-02F3-4517-8B35-336FD5EADE1F}" type="sibTrans" cxnId="{2660F3D0-74DB-4D95-8FC7-A2E02344475C}">
      <dgm:prSet/>
      <dgm:spPr/>
      <dgm:t>
        <a:bodyPr/>
        <a:lstStyle/>
        <a:p>
          <a:pPr rtl="1"/>
          <a:endParaRPr lang="he-IL"/>
        </a:p>
      </dgm:t>
    </dgm:pt>
    <dgm:pt modelId="{64613796-3C05-469B-85E0-1684A14B7651}" type="parTrans" cxnId="{2660F3D0-74DB-4D95-8FC7-A2E02344475C}">
      <dgm:prSet/>
      <dgm:spPr/>
      <dgm:t>
        <a:bodyPr/>
        <a:lstStyle/>
        <a:p>
          <a:pPr rtl="1"/>
          <a:endParaRPr lang="he-IL"/>
        </a:p>
      </dgm:t>
    </dgm:pt>
    <dgm:pt modelId="{71802D94-0BF0-4EA6-A7AF-EE2BBE529D10}">
      <dgm:prSet phldrT="[Text]"/>
      <dgm:spPr/>
      <dgm:t>
        <a:bodyPr/>
        <a:lstStyle/>
        <a:p>
          <a:pPr rtl="0"/>
          <a:r>
            <a:rPr lang="en-US" smtClean="0"/>
            <a:t>Learned FBP filter for local reconstruction</a:t>
          </a:r>
          <a:endParaRPr lang="he-IL"/>
        </a:p>
      </dgm:t>
    </dgm:pt>
    <dgm:pt modelId="{833AD4AA-3BB0-4C98-B09C-4B0C42D0CF31}" type="parTrans" cxnId="{D968BDBE-E900-4CF0-827B-ECD1E24BC0B0}">
      <dgm:prSet/>
      <dgm:spPr/>
      <dgm:t>
        <a:bodyPr/>
        <a:lstStyle/>
        <a:p>
          <a:pPr rtl="1"/>
          <a:endParaRPr lang="he-IL"/>
        </a:p>
      </dgm:t>
    </dgm:pt>
    <dgm:pt modelId="{6BB1E3D7-6C92-4566-9304-1E6BEE7766C3}" type="sibTrans" cxnId="{D968BDBE-E900-4CF0-827B-ECD1E24BC0B0}">
      <dgm:prSet/>
      <dgm:spPr/>
      <dgm:t>
        <a:bodyPr/>
        <a:lstStyle/>
        <a:p>
          <a:pPr rtl="1"/>
          <a:endParaRPr lang="he-IL"/>
        </a:p>
      </dgm:t>
    </dgm:pt>
    <dgm:pt modelId="{D20A53F4-53A6-4F0F-B9CE-CDCF66E6FFB2}">
      <dgm:prSet phldrT="[Text]"/>
      <dgm:spPr/>
      <dgm:t>
        <a:bodyPr/>
        <a:lstStyle/>
        <a:p>
          <a:pPr rtl="0"/>
          <a:r>
            <a:rPr lang="en-US" err="1" smtClean="0"/>
            <a:t>Sparsity</a:t>
          </a:r>
          <a:r>
            <a:rPr lang="en-US" smtClean="0"/>
            <a:t>-based </a:t>
          </a:r>
          <a:r>
            <a:rPr lang="en-US" err="1" smtClean="0"/>
            <a:t>sinogram</a:t>
          </a:r>
          <a:r>
            <a:rPr lang="en-US" smtClean="0"/>
            <a:t> restoration</a:t>
          </a:r>
          <a:endParaRPr lang="he-IL"/>
        </a:p>
      </dgm:t>
    </dgm:pt>
    <dgm:pt modelId="{DB83CE2E-96B8-4FAB-AFB4-26FFCE6BD7BE}" type="parTrans" cxnId="{FD8AB58F-C924-4168-B393-90ADD202B578}">
      <dgm:prSet/>
      <dgm:spPr/>
      <dgm:t>
        <a:bodyPr/>
        <a:lstStyle/>
        <a:p>
          <a:pPr rtl="1"/>
          <a:endParaRPr lang="he-IL"/>
        </a:p>
      </dgm:t>
    </dgm:pt>
    <dgm:pt modelId="{8BFBB97E-7654-4DF1-8B84-5F88413DE9E5}" type="sibTrans" cxnId="{FD8AB58F-C924-4168-B393-90ADD202B578}">
      <dgm:prSet/>
      <dgm:spPr/>
      <dgm:t>
        <a:bodyPr/>
        <a:lstStyle/>
        <a:p>
          <a:pPr rtl="1"/>
          <a:endParaRPr lang="he-IL"/>
        </a:p>
      </dgm:t>
    </dgm:pt>
    <dgm:pt modelId="{386B0FC9-3C6A-41E7-A31C-0D7E726637E3}">
      <dgm:prSet phldrT="[Text]"/>
      <dgm:spPr/>
      <dgm:t>
        <a:bodyPr/>
        <a:lstStyle/>
        <a:p>
          <a:pPr rtl="0"/>
          <a:r>
            <a:rPr lang="en-US" smtClean="0"/>
            <a:t>Learned shrinkage in a transform domain</a:t>
          </a:r>
          <a:endParaRPr lang="he-IL"/>
        </a:p>
      </dgm:t>
    </dgm:pt>
    <dgm:pt modelId="{97074DD4-5CD5-4B0A-A8A0-932E2107A62F}" type="parTrans" cxnId="{2AF1DE36-5148-40E5-817B-FBAD80BE19DF}">
      <dgm:prSet/>
      <dgm:spPr/>
      <dgm:t>
        <a:bodyPr/>
        <a:lstStyle/>
        <a:p>
          <a:pPr rtl="1"/>
          <a:endParaRPr lang="he-IL"/>
        </a:p>
      </dgm:t>
    </dgm:pt>
    <dgm:pt modelId="{64F0D0B2-2D4F-4514-ACA6-5B0850C7F93F}" type="sibTrans" cxnId="{2AF1DE36-5148-40E5-817B-FBAD80BE19DF}">
      <dgm:prSet/>
      <dgm:spPr/>
      <dgm:t>
        <a:bodyPr/>
        <a:lstStyle/>
        <a:p>
          <a:pPr rtl="1"/>
          <a:endParaRPr lang="he-IL"/>
        </a:p>
      </dgm:t>
    </dgm:pt>
    <dgm:pt modelId="{2CBDC276-A6A7-4577-88EF-B9665EF3E295}">
      <dgm:prSet phldrT="[Text]"/>
      <dgm:spPr/>
      <dgm:t>
        <a:bodyPr/>
        <a:lstStyle/>
        <a:p>
          <a:pPr rtl="0"/>
          <a:r>
            <a:rPr lang="en-US" smtClean="0"/>
            <a:t>Performance boosting of existing algorithms</a:t>
          </a:r>
          <a:endParaRPr lang="he-IL"/>
        </a:p>
      </dgm:t>
    </dgm:pt>
    <dgm:pt modelId="{4CF477B8-0754-4F51-BA1D-1F8759D4B2AC}" type="parTrans" cxnId="{B7D204B8-736E-481E-9E9B-728B22A26AB8}">
      <dgm:prSet/>
      <dgm:spPr/>
      <dgm:t>
        <a:bodyPr/>
        <a:lstStyle/>
        <a:p>
          <a:pPr rtl="1"/>
          <a:endParaRPr lang="he-IL"/>
        </a:p>
      </dgm:t>
    </dgm:pt>
    <dgm:pt modelId="{584364EE-EE5A-4926-B9CB-9EE5E785A2A8}" type="sibTrans" cxnId="{B7D204B8-736E-481E-9E9B-728B22A26AB8}">
      <dgm:prSet/>
      <dgm:spPr/>
      <dgm:t>
        <a:bodyPr/>
        <a:lstStyle/>
        <a:p>
          <a:pPr rtl="1"/>
          <a:endParaRPr lang="he-IL"/>
        </a:p>
      </dgm:t>
    </dgm:pt>
    <dgm:pt modelId="{6289E42A-3AED-4642-B46E-D8FB22D55A17}">
      <dgm:prSet phldrT="[Text]"/>
      <dgm:spPr/>
      <dgm:t>
        <a:bodyPr/>
        <a:lstStyle/>
        <a:p>
          <a:pPr rtl="0"/>
          <a:r>
            <a:rPr lang="en-US" smtClean="0"/>
            <a:t>Local fusion of multiple versions of the algorithm output</a:t>
          </a:r>
          <a:endParaRPr lang="he-IL"/>
        </a:p>
      </dgm:t>
    </dgm:pt>
    <dgm:pt modelId="{5C10F6E2-C038-451F-8DB8-730A15DCBA2C}" type="parTrans" cxnId="{C545FFBC-6BE0-46F1-BB56-356B40211B20}">
      <dgm:prSet/>
      <dgm:spPr/>
      <dgm:t>
        <a:bodyPr/>
        <a:lstStyle/>
        <a:p>
          <a:pPr rtl="1"/>
          <a:endParaRPr lang="he-IL"/>
        </a:p>
      </dgm:t>
    </dgm:pt>
    <dgm:pt modelId="{CE7C8053-9FB1-48F6-84E6-19CEFD7EA842}" type="sibTrans" cxnId="{C545FFBC-6BE0-46F1-BB56-356B40211B20}">
      <dgm:prSet/>
      <dgm:spPr/>
      <dgm:t>
        <a:bodyPr/>
        <a:lstStyle/>
        <a:p>
          <a:pPr rtl="1"/>
          <a:endParaRPr lang="he-IL"/>
        </a:p>
      </dgm:t>
    </dgm:pt>
    <dgm:pt modelId="{1396EC11-E364-4FBD-8C9A-99066E57C1F7}">
      <dgm:prSet phldrT="[Text]"/>
      <dgm:spPr/>
      <dgm:t>
        <a:bodyPr/>
        <a:lstStyle/>
        <a:p>
          <a:pPr rtl="0"/>
          <a:r>
            <a:rPr lang="en-US" smtClean="0"/>
            <a:t>Adaptation of the method to low-dose CT reconstruction</a:t>
          </a:r>
          <a:endParaRPr lang="he-IL"/>
        </a:p>
      </dgm:t>
    </dgm:pt>
    <dgm:pt modelId="{53C38FEF-7B44-4354-9151-D701D3512EF8}" type="parTrans" cxnId="{97879C72-2E6C-412E-9674-DFBBE2011512}">
      <dgm:prSet/>
      <dgm:spPr/>
      <dgm:t>
        <a:bodyPr/>
        <a:lstStyle/>
        <a:p>
          <a:pPr rtl="1"/>
          <a:endParaRPr lang="he-IL"/>
        </a:p>
      </dgm:t>
    </dgm:pt>
    <dgm:pt modelId="{643B3C55-AA08-4050-93EC-774ACD0744B8}" type="sibTrans" cxnId="{97879C72-2E6C-412E-9674-DFBBE2011512}">
      <dgm:prSet/>
      <dgm:spPr/>
      <dgm:t>
        <a:bodyPr/>
        <a:lstStyle/>
        <a:p>
          <a:pPr rtl="1"/>
          <a:endParaRPr lang="he-IL"/>
        </a:p>
      </dgm:t>
    </dgm:pt>
    <dgm:pt modelId="{78A91588-32C2-444A-86AD-538341D21434}">
      <dgm:prSet phldrT="[Text]"/>
      <dgm:spPr/>
      <dgm:t>
        <a:bodyPr/>
        <a:lstStyle/>
        <a:p>
          <a:pPr rtl="0"/>
          <a:r>
            <a:rPr lang="en-US" smtClean="0"/>
            <a:t>Adaptation of K-SVD to low-dose CT reconstruction</a:t>
          </a:r>
          <a:endParaRPr lang="he-IL"/>
        </a:p>
      </dgm:t>
    </dgm:pt>
    <dgm:pt modelId="{362C7239-41CD-46A4-A919-F06ADCD1BE92}" type="parTrans" cxnId="{A97557CD-306E-424B-9B02-D1E37506BF7B}">
      <dgm:prSet/>
      <dgm:spPr/>
      <dgm:t>
        <a:bodyPr/>
        <a:lstStyle/>
        <a:p>
          <a:pPr rtl="1"/>
          <a:endParaRPr lang="he-IL"/>
        </a:p>
      </dgm:t>
    </dgm:pt>
    <dgm:pt modelId="{1AE5E7D6-69BF-48BF-9C0F-0A1930FD5A3A}" type="sibTrans" cxnId="{A97557CD-306E-424B-9B02-D1E37506BF7B}">
      <dgm:prSet/>
      <dgm:spPr/>
      <dgm:t>
        <a:bodyPr/>
        <a:lstStyle/>
        <a:p>
          <a:pPr rtl="1"/>
          <a:endParaRPr lang="he-IL"/>
        </a:p>
      </dgm:t>
    </dgm:pt>
    <dgm:pt modelId="{0D829F07-CEF1-434A-987E-6685415613F8}">
      <dgm:prSet phldrT="[Text]"/>
      <dgm:spPr/>
      <dgm:t>
        <a:bodyPr/>
        <a:lstStyle/>
        <a:p>
          <a:pPr rtl="0"/>
          <a:r>
            <a:rPr lang="en-US" smtClean="0"/>
            <a:t>Scan model, Noise, Local reconstruction</a:t>
          </a:r>
          <a:endParaRPr lang="he-IL"/>
        </a:p>
      </dgm:t>
    </dgm:pt>
    <dgm:pt modelId="{399F692E-27CF-43DE-A16B-31A1A17C4AD7}" type="parTrans" cxnId="{C3CFB422-494C-4C2A-878A-7018B0D20777}">
      <dgm:prSet/>
      <dgm:spPr/>
      <dgm:t>
        <a:bodyPr/>
        <a:lstStyle/>
        <a:p>
          <a:pPr rtl="1"/>
          <a:endParaRPr lang="he-IL"/>
        </a:p>
      </dgm:t>
    </dgm:pt>
    <dgm:pt modelId="{9C3ACAA2-ADAE-417D-B0D2-71BA9890A9D8}" type="sibTrans" cxnId="{C3CFB422-494C-4C2A-878A-7018B0D20777}">
      <dgm:prSet/>
      <dgm:spPr/>
      <dgm:t>
        <a:bodyPr/>
        <a:lstStyle/>
        <a:p>
          <a:pPr rtl="1"/>
          <a:endParaRPr lang="he-IL"/>
        </a:p>
      </dgm:t>
    </dgm:pt>
    <dgm:pt modelId="{3BA0505C-F01A-49A8-97FF-F1FFEBA91211}" type="pres">
      <dgm:prSet presAssocID="{C49D7B38-C1A5-49A2-88CD-5A5A2E280A2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499C577-EA88-4342-911D-53A704B35479}" type="pres">
      <dgm:prSet presAssocID="{46E50A5F-BD0F-43EB-8F1B-FA07D28FB8BC}" presName="linNode" presStyleCnt="0"/>
      <dgm:spPr/>
    </dgm:pt>
    <dgm:pt modelId="{59458969-1CA1-4A2B-B6DE-F85B278D1A9D}" type="pres">
      <dgm:prSet presAssocID="{46E50A5F-BD0F-43EB-8F1B-FA07D28FB8BC}" presName="parentText" presStyleLbl="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5A9FC63D-8140-4FF6-B946-6FB6C49BFA9E}" type="pres">
      <dgm:prSet presAssocID="{46E50A5F-BD0F-43EB-8F1B-FA07D28FB8BC}" presName="descendantText" presStyleLbl="alignAccFollowNode1" presStyleIdx="0" presStyleCnt="6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71C37B0D-23AB-4387-8046-BD2BB15F8919}" type="pres">
      <dgm:prSet presAssocID="{0F884803-AD0C-46D7-9CBD-C26AE15F421F}" presName="sp" presStyleCnt="0"/>
      <dgm:spPr/>
    </dgm:pt>
    <dgm:pt modelId="{86336281-313D-46A3-BE3C-82D8648092D3}" type="pres">
      <dgm:prSet presAssocID="{8A06C16D-7A8D-44C5-BBB4-F7BC48693806}" presName="linNode" presStyleCnt="0"/>
      <dgm:spPr/>
    </dgm:pt>
    <dgm:pt modelId="{166688F6-C81F-4168-8E41-D1780FF27BE8}" type="pres">
      <dgm:prSet presAssocID="{8A06C16D-7A8D-44C5-BBB4-F7BC48693806}" presName="parentText" presStyleLbl="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20F4537A-EBA8-4C03-8C84-B15E052F5EA9}" type="pres">
      <dgm:prSet presAssocID="{8A06C16D-7A8D-44C5-BBB4-F7BC48693806}" presName="descendantText" presStyleLbl="alignAccFollowNode1" presStyleIdx="1" presStyleCnt="6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C6EE51C1-F693-4DAA-BFE8-12113B483A4C}" type="pres">
      <dgm:prSet presAssocID="{74BFE647-A2F4-4DAB-8B89-B2E60EA6796A}" presName="sp" presStyleCnt="0"/>
      <dgm:spPr/>
    </dgm:pt>
    <dgm:pt modelId="{6C401BED-50C0-4E6F-A96C-85F872BA94E5}" type="pres">
      <dgm:prSet presAssocID="{573DF6C9-414D-4BB6-8675-42B1CBDE1CB0}" presName="linNode" presStyleCnt="0"/>
      <dgm:spPr/>
    </dgm:pt>
    <dgm:pt modelId="{451C1962-5FD8-4FCD-AAE6-3FCB83BE6C3A}" type="pres">
      <dgm:prSet presAssocID="{573DF6C9-414D-4BB6-8675-42B1CBDE1CB0}" presName="parentText" presStyleLbl="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B85E5F-8F72-48C8-862F-B2492FBA1AE3}" type="pres">
      <dgm:prSet presAssocID="{573DF6C9-414D-4BB6-8675-42B1CBDE1CB0}" presName="descendantText" presStyleLbl="alignAccFollowNode1" presStyleIdx="2" presStyleCnt="6">
        <dgm:presLayoutVars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90F467AC-7707-47E5-B682-5F8640032355}" type="pres">
      <dgm:prSet presAssocID="{43B8B8C8-B384-40C0-B7D5-840077809B2F}" presName="sp" presStyleCnt="0"/>
      <dgm:spPr/>
    </dgm:pt>
    <dgm:pt modelId="{5300F81A-581F-4318-990B-68D0769B96BF}" type="pres">
      <dgm:prSet presAssocID="{D20A53F4-53A6-4F0F-B9CE-CDCF66E6FFB2}" presName="linNode" presStyleCnt="0"/>
      <dgm:spPr/>
    </dgm:pt>
    <dgm:pt modelId="{B563CE55-D95E-4AB4-96E9-129C7AC492F9}" type="pres">
      <dgm:prSet presAssocID="{D20A53F4-53A6-4F0F-B9CE-CDCF66E6FFB2}" presName="parentText" presStyleLbl="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8C65F4EA-D97B-4B70-9FE5-E4D9AF0EF265}" type="pres">
      <dgm:prSet presAssocID="{D20A53F4-53A6-4F0F-B9CE-CDCF66E6FFB2}" presName="descendantText" presStyleLbl="alignAccFollow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3B26461-7306-4684-BEE8-B30589A823D5}" type="pres">
      <dgm:prSet presAssocID="{8BFBB97E-7654-4DF1-8B84-5F88413DE9E5}" presName="sp" presStyleCnt="0"/>
      <dgm:spPr/>
    </dgm:pt>
    <dgm:pt modelId="{75481D6F-5FE0-4973-8104-40CBDF18239D}" type="pres">
      <dgm:prSet presAssocID="{386B0FC9-3C6A-41E7-A31C-0D7E726637E3}" presName="linNode" presStyleCnt="0"/>
      <dgm:spPr/>
    </dgm:pt>
    <dgm:pt modelId="{2C562A02-859D-46DD-AF1D-D6E885A50FFA}" type="pres">
      <dgm:prSet presAssocID="{386B0FC9-3C6A-41E7-A31C-0D7E726637E3}" presName="parentText" presStyleLbl="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DB92752E-F3B1-4995-8254-EF059A96390B}" type="pres">
      <dgm:prSet presAssocID="{386B0FC9-3C6A-41E7-A31C-0D7E726637E3}" presName="descendantText" presStyleLbl="alignAccFollow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C69AB3-E03E-4623-A0FA-AA2693D94E8E}" type="pres">
      <dgm:prSet presAssocID="{64F0D0B2-2D4F-4514-ACA6-5B0850C7F93F}" presName="sp" presStyleCnt="0"/>
      <dgm:spPr/>
    </dgm:pt>
    <dgm:pt modelId="{A9CD8EB4-ED15-4745-A9DB-48E49469520B}" type="pres">
      <dgm:prSet presAssocID="{2CBDC276-A6A7-4577-88EF-B9665EF3E295}" presName="linNode" presStyleCnt="0"/>
      <dgm:spPr/>
    </dgm:pt>
    <dgm:pt modelId="{C57A543B-8A3E-4C74-8C8F-71FF0B9DAB44}" type="pres">
      <dgm:prSet presAssocID="{2CBDC276-A6A7-4577-88EF-B9665EF3E295}" presName="parentText" presStyleLbl="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pPr rtl="1"/>
          <a:endParaRPr lang="he-IL"/>
        </a:p>
      </dgm:t>
    </dgm:pt>
    <dgm:pt modelId="{3DC182CE-412C-4F90-9C26-F31E9C6680DA}" type="pres">
      <dgm:prSet presAssocID="{2CBDC276-A6A7-4577-88EF-B9665EF3E295}" presName="descendantText" presStyleLbl="alignAccFollow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CA40EA8-605D-42DE-8970-57CA337EFECE}" type="presOf" srcId="{D20A53F4-53A6-4F0F-B9CE-CDCF66E6FFB2}" destId="{B563CE55-D95E-4AB4-96E9-129C7AC492F9}" srcOrd="0" destOrd="0" presId="urn:microsoft.com/office/officeart/2005/8/layout/vList5"/>
    <dgm:cxn modelId="{978EDB5C-31A5-42FA-9C25-576AC86EC1C4}" type="presOf" srcId="{78E3ED5E-7FC4-4082-91D1-17DDEDAF07EF}" destId="{20F4537A-EBA8-4C03-8C84-B15E052F5EA9}" srcOrd="0" destOrd="0" presId="urn:microsoft.com/office/officeart/2005/8/layout/vList5"/>
    <dgm:cxn modelId="{D968BDBE-E900-4CF0-827B-ECD1E24BC0B0}" srcId="{573DF6C9-414D-4BB6-8675-42B1CBDE1CB0}" destId="{71802D94-0BF0-4EA6-A7AF-EE2BBE529D10}" srcOrd="0" destOrd="0" parTransId="{833AD4AA-3BB0-4C98-B09C-4B0C42D0CF31}" sibTransId="{6BB1E3D7-6C92-4566-9304-1E6BEE7766C3}"/>
    <dgm:cxn modelId="{09EAE9C7-C165-4474-988D-F2247E8BE685}" type="presOf" srcId="{2CBDC276-A6A7-4577-88EF-B9665EF3E295}" destId="{C57A543B-8A3E-4C74-8C8F-71FF0B9DAB44}" srcOrd="0" destOrd="0" presId="urn:microsoft.com/office/officeart/2005/8/layout/vList5"/>
    <dgm:cxn modelId="{DE2095EC-57BD-4B7F-97A3-7F4BEBDE0E95}" srcId="{C49D7B38-C1A5-49A2-88CD-5A5A2E280A23}" destId="{46E50A5F-BD0F-43EB-8F1B-FA07D28FB8BC}" srcOrd="0" destOrd="0" parTransId="{0F3DF3D2-829B-4CC4-AA81-DB60B16905EE}" sibTransId="{0F884803-AD0C-46D7-9CBD-C26AE15F421F}"/>
    <dgm:cxn modelId="{7887F4ED-7992-45BB-A613-1F7D429C6ABC}" srcId="{C49D7B38-C1A5-49A2-88CD-5A5A2E280A23}" destId="{573DF6C9-414D-4BB6-8675-42B1CBDE1CB0}" srcOrd="2" destOrd="0" parTransId="{FEAC791E-0CBA-4EB4-AB68-CF622EF70852}" sibTransId="{43B8B8C8-B384-40C0-B7D5-840077809B2F}"/>
    <dgm:cxn modelId="{79455CCA-E75B-4760-B2E0-6C43EA9C5182}" type="presOf" srcId="{6289E42A-3AED-4642-B46E-D8FB22D55A17}" destId="{3DC182CE-412C-4F90-9C26-F31E9C6680DA}" srcOrd="0" destOrd="0" presId="urn:microsoft.com/office/officeart/2005/8/layout/vList5"/>
    <dgm:cxn modelId="{2660F3D0-74DB-4D95-8FC7-A2E02344475C}" srcId="{8A06C16D-7A8D-44C5-BBB4-F7BC48693806}" destId="{78E3ED5E-7FC4-4082-91D1-17DDEDAF07EF}" srcOrd="0" destOrd="0" parTransId="{64613796-3C05-469B-85E0-1684A14B7651}" sibTransId="{F0BE258C-02F3-4517-8B35-336FD5EADE1F}"/>
    <dgm:cxn modelId="{C545FFBC-6BE0-46F1-BB56-356B40211B20}" srcId="{2CBDC276-A6A7-4577-88EF-B9665EF3E295}" destId="{6289E42A-3AED-4642-B46E-D8FB22D55A17}" srcOrd="0" destOrd="0" parTransId="{5C10F6E2-C038-451F-8DB8-730A15DCBA2C}" sibTransId="{CE7C8053-9FB1-48F6-84E6-19CEFD7EA842}"/>
    <dgm:cxn modelId="{ADB494BD-E75D-4324-913B-81A78DFB1B91}" type="presOf" srcId="{386B0FC9-3C6A-41E7-A31C-0D7E726637E3}" destId="{2C562A02-859D-46DD-AF1D-D6E885A50FFA}" srcOrd="0" destOrd="0" presId="urn:microsoft.com/office/officeart/2005/8/layout/vList5"/>
    <dgm:cxn modelId="{EF828CA2-6684-4852-A157-E97016809556}" type="presOf" srcId="{78A91588-32C2-444A-86AD-538341D21434}" destId="{8C65F4EA-D97B-4B70-9FE5-E4D9AF0EF265}" srcOrd="0" destOrd="0" presId="urn:microsoft.com/office/officeart/2005/8/layout/vList5"/>
    <dgm:cxn modelId="{A97557CD-306E-424B-9B02-D1E37506BF7B}" srcId="{D20A53F4-53A6-4F0F-B9CE-CDCF66E6FFB2}" destId="{78A91588-32C2-444A-86AD-538341D21434}" srcOrd="0" destOrd="0" parTransId="{362C7239-41CD-46A4-A919-F06ADCD1BE92}" sibTransId="{1AE5E7D6-69BF-48BF-9C0F-0A1930FD5A3A}"/>
    <dgm:cxn modelId="{FD8AB58F-C924-4168-B393-90ADD202B578}" srcId="{C49D7B38-C1A5-49A2-88CD-5A5A2E280A23}" destId="{D20A53F4-53A6-4F0F-B9CE-CDCF66E6FFB2}" srcOrd="3" destOrd="0" parTransId="{DB83CE2E-96B8-4FAB-AFB4-26FFCE6BD7BE}" sibTransId="{8BFBB97E-7654-4DF1-8B84-5F88413DE9E5}"/>
    <dgm:cxn modelId="{FA9C2E00-5F03-4991-9080-D70A5FFBADB5}" type="presOf" srcId="{573DF6C9-414D-4BB6-8675-42B1CBDE1CB0}" destId="{451C1962-5FD8-4FCD-AAE6-3FCB83BE6C3A}" srcOrd="0" destOrd="0" presId="urn:microsoft.com/office/officeart/2005/8/layout/vList5"/>
    <dgm:cxn modelId="{61657949-32A2-49F7-904F-0FAC12572BF3}" type="presOf" srcId="{8A06C16D-7A8D-44C5-BBB4-F7BC48693806}" destId="{166688F6-C81F-4168-8E41-D1780FF27BE8}" srcOrd="0" destOrd="0" presId="urn:microsoft.com/office/officeart/2005/8/layout/vList5"/>
    <dgm:cxn modelId="{97879C72-2E6C-412E-9674-DFBBE2011512}" srcId="{386B0FC9-3C6A-41E7-A31C-0D7E726637E3}" destId="{1396EC11-E364-4FBD-8C9A-99066E57C1F7}" srcOrd="0" destOrd="0" parTransId="{53C38FEF-7B44-4354-9151-D701D3512EF8}" sibTransId="{643B3C55-AA08-4050-93EC-774ACD0744B8}"/>
    <dgm:cxn modelId="{FFF06EEA-E259-4509-B90E-8C094B40A77A}" type="presOf" srcId="{C49D7B38-C1A5-49A2-88CD-5A5A2E280A23}" destId="{3BA0505C-F01A-49A8-97FF-F1FFEBA91211}" srcOrd="0" destOrd="0" presId="urn:microsoft.com/office/officeart/2005/8/layout/vList5"/>
    <dgm:cxn modelId="{C3CFB422-494C-4C2A-878A-7018B0D20777}" srcId="{46E50A5F-BD0F-43EB-8F1B-FA07D28FB8BC}" destId="{0D829F07-CEF1-434A-987E-6685415613F8}" srcOrd="0" destOrd="0" parTransId="{399F692E-27CF-43DE-A16B-31A1A17C4AD7}" sibTransId="{9C3ACAA2-ADAE-417D-B0D2-71BA9890A9D8}"/>
    <dgm:cxn modelId="{3058654F-D551-4B9B-A911-2278BC7B5169}" type="presOf" srcId="{0D829F07-CEF1-434A-987E-6685415613F8}" destId="{5A9FC63D-8140-4FF6-B946-6FB6C49BFA9E}" srcOrd="0" destOrd="0" presId="urn:microsoft.com/office/officeart/2005/8/layout/vList5"/>
    <dgm:cxn modelId="{B7D204B8-736E-481E-9E9B-728B22A26AB8}" srcId="{C49D7B38-C1A5-49A2-88CD-5A5A2E280A23}" destId="{2CBDC276-A6A7-4577-88EF-B9665EF3E295}" srcOrd="5" destOrd="0" parTransId="{4CF477B8-0754-4F51-BA1D-1F8759D4B2AC}" sibTransId="{584364EE-EE5A-4926-B9CB-9EE5E785A2A8}"/>
    <dgm:cxn modelId="{B019F86A-D17B-42B0-B195-471C950DD950}" type="presOf" srcId="{46E50A5F-BD0F-43EB-8F1B-FA07D28FB8BC}" destId="{59458969-1CA1-4A2B-B6DE-F85B278D1A9D}" srcOrd="0" destOrd="0" presId="urn:microsoft.com/office/officeart/2005/8/layout/vList5"/>
    <dgm:cxn modelId="{016AE876-61D3-44A9-ADBE-C2C4760903B4}" type="presOf" srcId="{1396EC11-E364-4FBD-8C9A-99066E57C1F7}" destId="{DB92752E-F3B1-4995-8254-EF059A96390B}" srcOrd="0" destOrd="0" presId="urn:microsoft.com/office/officeart/2005/8/layout/vList5"/>
    <dgm:cxn modelId="{34315C28-3616-4245-9914-DAF5A745EA4F}" type="presOf" srcId="{71802D94-0BF0-4EA6-A7AF-EE2BBE529D10}" destId="{56B85E5F-8F72-48C8-862F-B2492FBA1AE3}" srcOrd="0" destOrd="0" presId="urn:microsoft.com/office/officeart/2005/8/layout/vList5"/>
    <dgm:cxn modelId="{32734373-BCDA-48F3-B754-3624FFD5A5EF}" srcId="{C49D7B38-C1A5-49A2-88CD-5A5A2E280A23}" destId="{8A06C16D-7A8D-44C5-BBB4-F7BC48693806}" srcOrd="1" destOrd="0" parTransId="{01DE707B-EBBB-4590-9C4A-66FC6543C912}" sibTransId="{74BFE647-A2F4-4DAB-8B89-B2E60EA6796A}"/>
    <dgm:cxn modelId="{2AF1DE36-5148-40E5-817B-FBAD80BE19DF}" srcId="{C49D7B38-C1A5-49A2-88CD-5A5A2E280A23}" destId="{386B0FC9-3C6A-41E7-A31C-0D7E726637E3}" srcOrd="4" destOrd="0" parTransId="{97074DD4-5CD5-4B0A-A8A0-932E2107A62F}" sibTransId="{64F0D0B2-2D4F-4514-ACA6-5B0850C7F93F}"/>
    <dgm:cxn modelId="{CEC57568-EFE3-4FCF-BE64-74BFBA8230D9}" type="presParOf" srcId="{3BA0505C-F01A-49A8-97FF-F1FFEBA91211}" destId="{0499C577-EA88-4342-911D-53A704B35479}" srcOrd="0" destOrd="0" presId="urn:microsoft.com/office/officeart/2005/8/layout/vList5"/>
    <dgm:cxn modelId="{F7C24B03-A7DD-4B54-A645-B8F825D5659D}" type="presParOf" srcId="{0499C577-EA88-4342-911D-53A704B35479}" destId="{59458969-1CA1-4A2B-B6DE-F85B278D1A9D}" srcOrd="0" destOrd="0" presId="urn:microsoft.com/office/officeart/2005/8/layout/vList5"/>
    <dgm:cxn modelId="{55F86CC8-6ECF-4767-BDBE-C898D4013DA9}" type="presParOf" srcId="{0499C577-EA88-4342-911D-53A704B35479}" destId="{5A9FC63D-8140-4FF6-B946-6FB6C49BFA9E}" srcOrd="1" destOrd="0" presId="urn:microsoft.com/office/officeart/2005/8/layout/vList5"/>
    <dgm:cxn modelId="{B6B9ADCB-D02C-4293-B94E-767D81214BFF}" type="presParOf" srcId="{3BA0505C-F01A-49A8-97FF-F1FFEBA91211}" destId="{71C37B0D-23AB-4387-8046-BD2BB15F8919}" srcOrd="1" destOrd="0" presId="urn:microsoft.com/office/officeart/2005/8/layout/vList5"/>
    <dgm:cxn modelId="{E32D6138-9BAD-4C0E-80ED-3DB38B3356C9}" type="presParOf" srcId="{3BA0505C-F01A-49A8-97FF-F1FFEBA91211}" destId="{86336281-313D-46A3-BE3C-82D8648092D3}" srcOrd="2" destOrd="0" presId="urn:microsoft.com/office/officeart/2005/8/layout/vList5"/>
    <dgm:cxn modelId="{7C362716-1250-4A67-A12E-3FFB1786614B}" type="presParOf" srcId="{86336281-313D-46A3-BE3C-82D8648092D3}" destId="{166688F6-C81F-4168-8E41-D1780FF27BE8}" srcOrd="0" destOrd="0" presId="urn:microsoft.com/office/officeart/2005/8/layout/vList5"/>
    <dgm:cxn modelId="{458DDAFB-F0DE-4C60-BE5F-1976F3122594}" type="presParOf" srcId="{86336281-313D-46A3-BE3C-82D8648092D3}" destId="{20F4537A-EBA8-4C03-8C84-B15E052F5EA9}" srcOrd="1" destOrd="0" presId="urn:microsoft.com/office/officeart/2005/8/layout/vList5"/>
    <dgm:cxn modelId="{A040976B-5A8C-4F96-950E-9491588E4B5A}" type="presParOf" srcId="{3BA0505C-F01A-49A8-97FF-F1FFEBA91211}" destId="{C6EE51C1-F693-4DAA-BFE8-12113B483A4C}" srcOrd="3" destOrd="0" presId="urn:microsoft.com/office/officeart/2005/8/layout/vList5"/>
    <dgm:cxn modelId="{26150D41-D468-449E-B2B2-413EAAD70D1F}" type="presParOf" srcId="{3BA0505C-F01A-49A8-97FF-F1FFEBA91211}" destId="{6C401BED-50C0-4E6F-A96C-85F872BA94E5}" srcOrd="4" destOrd="0" presId="urn:microsoft.com/office/officeart/2005/8/layout/vList5"/>
    <dgm:cxn modelId="{70BEDA60-3F52-4612-B975-2AA05831AC45}" type="presParOf" srcId="{6C401BED-50C0-4E6F-A96C-85F872BA94E5}" destId="{451C1962-5FD8-4FCD-AAE6-3FCB83BE6C3A}" srcOrd="0" destOrd="0" presId="urn:microsoft.com/office/officeart/2005/8/layout/vList5"/>
    <dgm:cxn modelId="{5B457A4D-9416-41AD-A61F-BD6F7A412C12}" type="presParOf" srcId="{6C401BED-50C0-4E6F-A96C-85F872BA94E5}" destId="{56B85E5F-8F72-48C8-862F-B2492FBA1AE3}" srcOrd="1" destOrd="0" presId="urn:microsoft.com/office/officeart/2005/8/layout/vList5"/>
    <dgm:cxn modelId="{04DDF958-F2F0-468B-BB1F-23AA3B9C0661}" type="presParOf" srcId="{3BA0505C-F01A-49A8-97FF-F1FFEBA91211}" destId="{90F467AC-7707-47E5-B682-5F8640032355}" srcOrd="5" destOrd="0" presId="urn:microsoft.com/office/officeart/2005/8/layout/vList5"/>
    <dgm:cxn modelId="{35C60E19-14C2-4DD7-B215-20D5CE8146B9}" type="presParOf" srcId="{3BA0505C-F01A-49A8-97FF-F1FFEBA91211}" destId="{5300F81A-581F-4318-990B-68D0769B96BF}" srcOrd="6" destOrd="0" presId="urn:microsoft.com/office/officeart/2005/8/layout/vList5"/>
    <dgm:cxn modelId="{D89CD4AC-05D3-4DD8-80FF-FCD967B428EE}" type="presParOf" srcId="{5300F81A-581F-4318-990B-68D0769B96BF}" destId="{B563CE55-D95E-4AB4-96E9-129C7AC492F9}" srcOrd="0" destOrd="0" presId="urn:microsoft.com/office/officeart/2005/8/layout/vList5"/>
    <dgm:cxn modelId="{DE18BFF4-DB2D-4C5F-8235-385EE2CA4E1D}" type="presParOf" srcId="{5300F81A-581F-4318-990B-68D0769B96BF}" destId="{8C65F4EA-D97B-4B70-9FE5-E4D9AF0EF265}" srcOrd="1" destOrd="0" presId="urn:microsoft.com/office/officeart/2005/8/layout/vList5"/>
    <dgm:cxn modelId="{E37E5652-0D28-44F2-9FC7-E2AC9E573FDF}" type="presParOf" srcId="{3BA0505C-F01A-49A8-97FF-F1FFEBA91211}" destId="{C3B26461-7306-4684-BEE8-B30589A823D5}" srcOrd="7" destOrd="0" presId="urn:microsoft.com/office/officeart/2005/8/layout/vList5"/>
    <dgm:cxn modelId="{0D29621C-5E25-47CB-9F80-C4A495FF03F5}" type="presParOf" srcId="{3BA0505C-F01A-49A8-97FF-F1FFEBA91211}" destId="{75481D6F-5FE0-4973-8104-40CBDF18239D}" srcOrd="8" destOrd="0" presId="urn:microsoft.com/office/officeart/2005/8/layout/vList5"/>
    <dgm:cxn modelId="{5C14C599-D380-4E86-8E20-087D433E26B5}" type="presParOf" srcId="{75481D6F-5FE0-4973-8104-40CBDF18239D}" destId="{2C562A02-859D-46DD-AF1D-D6E885A50FFA}" srcOrd="0" destOrd="0" presId="urn:microsoft.com/office/officeart/2005/8/layout/vList5"/>
    <dgm:cxn modelId="{25A9EDB0-D8C0-43E7-B80A-74317C659E1D}" type="presParOf" srcId="{75481D6F-5FE0-4973-8104-40CBDF18239D}" destId="{DB92752E-F3B1-4995-8254-EF059A96390B}" srcOrd="1" destOrd="0" presId="urn:microsoft.com/office/officeart/2005/8/layout/vList5"/>
    <dgm:cxn modelId="{11F18F08-5DFA-4A43-B154-0E166D06A21B}" type="presParOf" srcId="{3BA0505C-F01A-49A8-97FF-F1FFEBA91211}" destId="{50C69AB3-E03E-4623-A0FA-AA2693D94E8E}" srcOrd="9" destOrd="0" presId="urn:microsoft.com/office/officeart/2005/8/layout/vList5"/>
    <dgm:cxn modelId="{5C811025-5400-4009-87BB-750630FB4251}" type="presParOf" srcId="{3BA0505C-F01A-49A8-97FF-F1FFEBA91211}" destId="{A9CD8EB4-ED15-4745-A9DB-48E49469520B}" srcOrd="10" destOrd="0" presId="urn:microsoft.com/office/officeart/2005/8/layout/vList5"/>
    <dgm:cxn modelId="{C438C8E1-F6BD-4531-A74D-638DDB433B3D}" type="presParOf" srcId="{A9CD8EB4-ED15-4745-A9DB-48E49469520B}" destId="{C57A543B-8A3E-4C74-8C8F-71FF0B9DAB44}" srcOrd="0" destOrd="0" presId="urn:microsoft.com/office/officeart/2005/8/layout/vList5"/>
    <dgm:cxn modelId="{1EE45D8C-E7DA-4964-B7F1-1648AD9F1463}" type="presParOf" srcId="{A9CD8EB4-ED15-4745-A9DB-48E49469520B}" destId="{3DC182CE-412C-4F90-9C26-F31E9C6680DA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A9FC63D-8140-4FF6-B946-6FB6C49BFA9E}">
      <dsp:nvSpPr>
        <dsp:cNvPr id="0" name=""/>
        <dsp:cNvSpPr/>
      </dsp:nvSpPr>
      <dsp:spPr>
        <a:xfrm rot="5400000">
          <a:off x="5289058" y="-2248316"/>
          <a:ext cx="614139" cy="52669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smtClean="0"/>
            <a:t>Scan model, Noise, Local reconstruction</a:t>
          </a:r>
          <a:endParaRPr lang="he-IL" sz="1700" kern="1200"/>
        </a:p>
      </dsp:txBody>
      <dsp:txXfrm rot="5400000">
        <a:off x="5289058" y="-2248316"/>
        <a:ext cx="614139" cy="5266944"/>
      </dsp:txXfrm>
    </dsp:sp>
    <dsp:sp modelId="{59458969-1CA1-4A2B-B6DE-F85B278D1A9D}">
      <dsp:nvSpPr>
        <dsp:cNvPr id="0" name=""/>
        <dsp:cNvSpPr/>
      </dsp:nvSpPr>
      <dsp:spPr>
        <a:xfrm>
          <a:off x="0" y="1318"/>
          <a:ext cx="2962656" cy="76767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smtClean="0"/>
            <a:t>Intro to Computed Tomography</a:t>
          </a:r>
          <a:endParaRPr lang="he-IL" sz="2100" kern="1200"/>
        </a:p>
      </dsp:txBody>
      <dsp:txXfrm>
        <a:off x="0" y="1318"/>
        <a:ext cx="2962656" cy="767674"/>
      </dsp:txXfrm>
    </dsp:sp>
    <dsp:sp modelId="{20F4537A-EBA8-4C03-8C84-B15E052F5EA9}">
      <dsp:nvSpPr>
        <dsp:cNvPr id="0" name=""/>
        <dsp:cNvSpPr/>
      </dsp:nvSpPr>
      <dsp:spPr>
        <a:xfrm rot="5400000">
          <a:off x="5289058" y="-1442258"/>
          <a:ext cx="614139" cy="52669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smtClean="0"/>
            <a:t>General scheme of supervised learning </a:t>
          </a:r>
          <a:endParaRPr lang="he-IL" sz="1700" kern="1200"/>
        </a:p>
      </dsp:txBody>
      <dsp:txXfrm rot="5400000">
        <a:off x="5289058" y="-1442258"/>
        <a:ext cx="614139" cy="5266944"/>
      </dsp:txXfrm>
    </dsp:sp>
    <dsp:sp modelId="{166688F6-C81F-4168-8E41-D1780FF27BE8}">
      <dsp:nvSpPr>
        <dsp:cNvPr id="0" name=""/>
        <dsp:cNvSpPr/>
      </dsp:nvSpPr>
      <dsp:spPr>
        <a:xfrm>
          <a:off x="0" y="807376"/>
          <a:ext cx="2962656" cy="76767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smtClean="0"/>
            <a:t>Framework of adaptive reconstruction</a:t>
          </a:r>
          <a:endParaRPr lang="he-IL" sz="2100" kern="1200"/>
        </a:p>
      </dsp:txBody>
      <dsp:txXfrm>
        <a:off x="0" y="807376"/>
        <a:ext cx="2962656" cy="767674"/>
      </dsp:txXfrm>
    </dsp:sp>
    <dsp:sp modelId="{56B85E5F-8F72-48C8-862F-B2492FBA1AE3}">
      <dsp:nvSpPr>
        <dsp:cNvPr id="0" name=""/>
        <dsp:cNvSpPr/>
      </dsp:nvSpPr>
      <dsp:spPr>
        <a:xfrm rot="5400000">
          <a:off x="5289058" y="-636200"/>
          <a:ext cx="614139" cy="52669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smtClean="0"/>
            <a:t>Learned FBP filter for local reconstruction</a:t>
          </a:r>
          <a:endParaRPr lang="he-IL" sz="1700" kern="1200"/>
        </a:p>
      </dsp:txBody>
      <dsp:txXfrm rot="5400000">
        <a:off x="5289058" y="-636200"/>
        <a:ext cx="614139" cy="5266944"/>
      </dsp:txXfrm>
    </dsp:sp>
    <dsp:sp modelId="{451C1962-5FD8-4FCD-AAE6-3FCB83BE6C3A}">
      <dsp:nvSpPr>
        <dsp:cNvPr id="0" name=""/>
        <dsp:cNvSpPr/>
      </dsp:nvSpPr>
      <dsp:spPr>
        <a:xfrm>
          <a:off x="0" y="1613434"/>
          <a:ext cx="2962656" cy="76767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smtClean="0"/>
            <a:t>Adaptive FBP</a:t>
          </a:r>
          <a:endParaRPr lang="he-IL" sz="2100" kern="1200"/>
        </a:p>
      </dsp:txBody>
      <dsp:txXfrm>
        <a:off x="0" y="1613434"/>
        <a:ext cx="2962656" cy="767674"/>
      </dsp:txXfrm>
    </dsp:sp>
    <dsp:sp modelId="{8C65F4EA-D97B-4B70-9FE5-E4D9AF0EF265}">
      <dsp:nvSpPr>
        <dsp:cNvPr id="0" name=""/>
        <dsp:cNvSpPr/>
      </dsp:nvSpPr>
      <dsp:spPr>
        <a:xfrm rot="5400000">
          <a:off x="5289058" y="169856"/>
          <a:ext cx="614139" cy="52669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smtClean="0"/>
            <a:t>Adaptation of K-SVD to low-dose CT reconstruction</a:t>
          </a:r>
          <a:endParaRPr lang="he-IL" sz="1700" kern="1200"/>
        </a:p>
      </dsp:txBody>
      <dsp:txXfrm rot="5400000">
        <a:off x="5289058" y="169856"/>
        <a:ext cx="614139" cy="5266944"/>
      </dsp:txXfrm>
    </dsp:sp>
    <dsp:sp modelId="{B563CE55-D95E-4AB4-96E9-129C7AC492F9}">
      <dsp:nvSpPr>
        <dsp:cNvPr id="0" name=""/>
        <dsp:cNvSpPr/>
      </dsp:nvSpPr>
      <dsp:spPr>
        <a:xfrm>
          <a:off x="0" y="2419491"/>
          <a:ext cx="2962656" cy="76767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err="1" smtClean="0"/>
            <a:t>Sparsity</a:t>
          </a:r>
          <a:r>
            <a:rPr lang="en-US" sz="2100" kern="1200" smtClean="0"/>
            <a:t>-based </a:t>
          </a:r>
          <a:r>
            <a:rPr lang="en-US" sz="2100" kern="1200" err="1" smtClean="0"/>
            <a:t>sinogram</a:t>
          </a:r>
          <a:r>
            <a:rPr lang="en-US" sz="2100" kern="1200" smtClean="0"/>
            <a:t> restoration</a:t>
          </a:r>
          <a:endParaRPr lang="he-IL" sz="2100" kern="1200"/>
        </a:p>
      </dsp:txBody>
      <dsp:txXfrm>
        <a:off x="0" y="2419491"/>
        <a:ext cx="2962656" cy="767674"/>
      </dsp:txXfrm>
    </dsp:sp>
    <dsp:sp modelId="{DB92752E-F3B1-4995-8254-EF059A96390B}">
      <dsp:nvSpPr>
        <dsp:cNvPr id="0" name=""/>
        <dsp:cNvSpPr/>
      </dsp:nvSpPr>
      <dsp:spPr>
        <a:xfrm rot="5400000">
          <a:off x="5289058" y="975914"/>
          <a:ext cx="614139" cy="52669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smtClean="0"/>
            <a:t>Adaptation of the method to low-dose CT reconstruction</a:t>
          </a:r>
          <a:endParaRPr lang="he-IL" sz="1700" kern="1200"/>
        </a:p>
      </dsp:txBody>
      <dsp:txXfrm rot="5400000">
        <a:off x="5289058" y="975914"/>
        <a:ext cx="614139" cy="5266944"/>
      </dsp:txXfrm>
    </dsp:sp>
    <dsp:sp modelId="{2C562A02-859D-46DD-AF1D-D6E885A50FFA}">
      <dsp:nvSpPr>
        <dsp:cNvPr id="0" name=""/>
        <dsp:cNvSpPr/>
      </dsp:nvSpPr>
      <dsp:spPr>
        <a:xfrm>
          <a:off x="0" y="3225549"/>
          <a:ext cx="2962656" cy="76767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smtClean="0"/>
            <a:t>Learned shrinkage in a transform domain</a:t>
          </a:r>
          <a:endParaRPr lang="he-IL" sz="2100" kern="1200"/>
        </a:p>
      </dsp:txBody>
      <dsp:txXfrm>
        <a:off x="0" y="3225549"/>
        <a:ext cx="2962656" cy="767674"/>
      </dsp:txXfrm>
    </dsp:sp>
    <dsp:sp modelId="{3DC182CE-412C-4F90-9C26-F31E9C6680DA}">
      <dsp:nvSpPr>
        <dsp:cNvPr id="0" name=""/>
        <dsp:cNvSpPr/>
      </dsp:nvSpPr>
      <dsp:spPr>
        <a:xfrm rot="5400000">
          <a:off x="5289058" y="1781972"/>
          <a:ext cx="614139" cy="52669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smtClean="0"/>
            <a:t>Local fusion of multiple versions of the algorithm output</a:t>
          </a:r>
          <a:endParaRPr lang="he-IL" sz="1700" kern="1200"/>
        </a:p>
      </dsp:txBody>
      <dsp:txXfrm rot="5400000">
        <a:off x="5289058" y="1781972"/>
        <a:ext cx="614139" cy="5266944"/>
      </dsp:txXfrm>
    </dsp:sp>
    <dsp:sp modelId="{C57A543B-8A3E-4C74-8C8F-71FF0B9DAB44}">
      <dsp:nvSpPr>
        <dsp:cNvPr id="0" name=""/>
        <dsp:cNvSpPr/>
      </dsp:nvSpPr>
      <dsp:spPr>
        <a:xfrm>
          <a:off x="0" y="4031607"/>
          <a:ext cx="2962656" cy="76767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smtClean="0"/>
            <a:t>Performance boosting of existing algorithms</a:t>
          </a:r>
          <a:endParaRPr lang="he-IL" sz="2100" kern="1200"/>
        </a:p>
      </dsp:txBody>
      <dsp:txXfrm>
        <a:off x="0" y="4031607"/>
        <a:ext cx="2962656" cy="767674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BD11CE5-BA8E-434A-A277-4476D7442258}">
      <dsp:nvSpPr>
        <dsp:cNvPr id="0" name=""/>
        <dsp:cNvSpPr/>
      </dsp:nvSpPr>
      <dsp:spPr>
        <a:xfrm>
          <a:off x="2102" y="502108"/>
          <a:ext cx="1870955" cy="748382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smtClean="0"/>
            <a:t>Convert to z-domain</a:t>
          </a:r>
          <a:endParaRPr lang="en-US" sz="1800" kern="1200"/>
        </a:p>
      </dsp:txBody>
      <dsp:txXfrm>
        <a:off x="2102" y="502108"/>
        <a:ext cx="1870955" cy="748382"/>
      </dsp:txXfrm>
    </dsp:sp>
    <dsp:sp modelId="{C2533CC6-CE91-4507-A55A-90843D3E616A}">
      <dsp:nvSpPr>
        <dsp:cNvPr id="0" name=""/>
        <dsp:cNvSpPr/>
      </dsp:nvSpPr>
      <dsp:spPr>
        <a:xfrm>
          <a:off x="1685962" y="502108"/>
          <a:ext cx="1870955" cy="748382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smtClean="0"/>
            <a:t>Analysis</a:t>
          </a:r>
          <a:endParaRPr lang="en-US" sz="1800" kern="1200"/>
        </a:p>
      </dsp:txBody>
      <dsp:txXfrm>
        <a:off x="1685962" y="502108"/>
        <a:ext cx="1870955" cy="748382"/>
      </dsp:txXfrm>
    </dsp:sp>
    <dsp:sp modelId="{7B150797-B8B7-4CF0-98A3-9FE2E28545E7}">
      <dsp:nvSpPr>
        <dsp:cNvPr id="0" name=""/>
        <dsp:cNvSpPr/>
      </dsp:nvSpPr>
      <dsp:spPr>
        <a:xfrm>
          <a:off x="3369822" y="502108"/>
          <a:ext cx="1870955" cy="748382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smtClean="0"/>
            <a:t>Shrinkage</a:t>
          </a:r>
          <a:endParaRPr lang="en-US" sz="1800" kern="1200"/>
        </a:p>
      </dsp:txBody>
      <dsp:txXfrm>
        <a:off x="3369822" y="502108"/>
        <a:ext cx="1870955" cy="748382"/>
      </dsp:txXfrm>
    </dsp:sp>
    <dsp:sp modelId="{5422E4CA-014E-4ED7-A03C-3CE48A376E9F}">
      <dsp:nvSpPr>
        <dsp:cNvPr id="0" name=""/>
        <dsp:cNvSpPr/>
      </dsp:nvSpPr>
      <dsp:spPr>
        <a:xfrm>
          <a:off x="5053682" y="502108"/>
          <a:ext cx="1870955" cy="748382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smtClean="0"/>
            <a:t>Synhtesis</a:t>
          </a:r>
          <a:endParaRPr lang="en-US" sz="1800" kern="1200"/>
        </a:p>
      </dsp:txBody>
      <dsp:txXfrm>
        <a:off x="5053682" y="502108"/>
        <a:ext cx="1870955" cy="748382"/>
      </dsp:txXfrm>
    </dsp:sp>
    <dsp:sp modelId="{B1F56F76-213F-4DD1-83E3-BF889688AF36}">
      <dsp:nvSpPr>
        <dsp:cNvPr id="0" name=""/>
        <dsp:cNvSpPr/>
      </dsp:nvSpPr>
      <dsp:spPr>
        <a:xfrm>
          <a:off x="6737542" y="502108"/>
          <a:ext cx="1870955" cy="748382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2009" tIns="24003" rIns="24003" bIns="24003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smtClean="0"/>
            <a:t>Recon-struction</a:t>
          </a:r>
          <a:endParaRPr lang="en-US" sz="1800" kern="1200"/>
        </a:p>
      </dsp:txBody>
      <dsp:txXfrm>
        <a:off x="6737542" y="502108"/>
        <a:ext cx="1870955" cy="748382"/>
      </dsp:txXfrm>
    </dsp:sp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A9FC63D-8140-4FF6-B946-6FB6C49BFA9E}">
      <dsp:nvSpPr>
        <dsp:cNvPr id="0" name=""/>
        <dsp:cNvSpPr/>
      </dsp:nvSpPr>
      <dsp:spPr>
        <a:xfrm rot="5400000">
          <a:off x="5289058" y="-2248316"/>
          <a:ext cx="614139" cy="52669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smtClean="0"/>
            <a:t>Scan model, Noise, Local reconstruction</a:t>
          </a:r>
          <a:endParaRPr lang="he-IL" sz="1700" kern="1200"/>
        </a:p>
      </dsp:txBody>
      <dsp:txXfrm rot="5400000">
        <a:off x="5289058" y="-2248316"/>
        <a:ext cx="614139" cy="5266944"/>
      </dsp:txXfrm>
    </dsp:sp>
    <dsp:sp modelId="{59458969-1CA1-4A2B-B6DE-F85B278D1A9D}">
      <dsp:nvSpPr>
        <dsp:cNvPr id="0" name=""/>
        <dsp:cNvSpPr/>
      </dsp:nvSpPr>
      <dsp:spPr>
        <a:xfrm>
          <a:off x="0" y="1318"/>
          <a:ext cx="2962656" cy="76767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smtClean="0"/>
            <a:t>Intro to Computed Tomography</a:t>
          </a:r>
          <a:endParaRPr lang="he-IL" sz="2100" kern="1200"/>
        </a:p>
      </dsp:txBody>
      <dsp:txXfrm>
        <a:off x="0" y="1318"/>
        <a:ext cx="2962656" cy="767674"/>
      </dsp:txXfrm>
    </dsp:sp>
    <dsp:sp modelId="{20F4537A-EBA8-4C03-8C84-B15E052F5EA9}">
      <dsp:nvSpPr>
        <dsp:cNvPr id="0" name=""/>
        <dsp:cNvSpPr/>
      </dsp:nvSpPr>
      <dsp:spPr>
        <a:xfrm rot="5400000">
          <a:off x="5289058" y="-1442258"/>
          <a:ext cx="614139" cy="52669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smtClean="0"/>
            <a:t>General scheme of supervised learning </a:t>
          </a:r>
          <a:endParaRPr lang="he-IL" sz="1700" kern="1200"/>
        </a:p>
      </dsp:txBody>
      <dsp:txXfrm rot="5400000">
        <a:off x="5289058" y="-1442258"/>
        <a:ext cx="614139" cy="5266944"/>
      </dsp:txXfrm>
    </dsp:sp>
    <dsp:sp modelId="{166688F6-C81F-4168-8E41-D1780FF27BE8}">
      <dsp:nvSpPr>
        <dsp:cNvPr id="0" name=""/>
        <dsp:cNvSpPr/>
      </dsp:nvSpPr>
      <dsp:spPr>
        <a:xfrm>
          <a:off x="0" y="807376"/>
          <a:ext cx="2962656" cy="76767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smtClean="0"/>
            <a:t>Framework of adaptive reconstruction</a:t>
          </a:r>
          <a:endParaRPr lang="he-IL" sz="2100" kern="1200"/>
        </a:p>
      </dsp:txBody>
      <dsp:txXfrm>
        <a:off x="0" y="807376"/>
        <a:ext cx="2962656" cy="767674"/>
      </dsp:txXfrm>
    </dsp:sp>
    <dsp:sp modelId="{56B85E5F-8F72-48C8-862F-B2492FBA1AE3}">
      <dsp:nvSpPr>
        <dsp:cNvPr id="0" name=""/>
        <dsp:cNvSpPr/>
      </dsp:nvSpPr>
      <dsp:spPr>
        <a:xfrm rot="5400000">
          <a:off x="5289058" y="-636200"/>
          <a:ext cx="614139" cy="52669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smtClean="0"/>
            <a:t>Learned FBP filter for local reconstruction</a:t>
          </a:r>
          <a:endParaRPr lang="he-IL" sz="1700" kern="1200"/>
        </a:p>
      </dsp:txBody>
      <dsp:txXfrm rot="5400000">
        <a:off x="5289058" y="-636200"/>
        <a:ext cx="614139" cy="5266944"/>
      </dsp:txXfrm>
    </dsp:sp>
    <dsp:sp modelId="{451C1962-5FD8-4FCD-AAE6-3FCB83BE6C3A}">
      <dsp:nvSpPr>
        <dsp:cNvPr id="0" name=""/>
        <dsp:cNvSpPr/>
      </dsp:nvSpPr>
      <dsp:spPr>
        <a:xfrm>
          <a:off x="0" y="1613434"/>
          <a:ext cx="2962656" cy="76767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smtClean="0"/>
            <a:t>Adaptive FBP</a:t>
          </a:r>
          <a:endParaRPr lang="he-IL" sz="2100" kern="1200"/>
        </a:p>
      </dsp:txBody>
      <dsp:txXfrm>
        <a:off x="0" y="1613434"/>
        <a:ext cx="2962656" cy="767674"/>
      </dsp:txXfrm>
    </dsp:sp>
    <dsp:sp modelId="{8C65F4EA-D97B-4B70-9FE5-E4D9AF0EF265}">
      <dsp:nvSpPr>
        <dsp:cNvPr id="0" name=""/>
        <dsp:cNvSpPr/>
      </dsp:nvSpPr>
      <dsp:spPr>
        <a:xfrm rot="5400000">
          <a:off x="5289058" y="169856"/>
          <a:ext cx="614139" cy="52669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smtClean="0"/>
            <a:t>Adaptation of K-SVD to low-dose CT reconstruction</a:t>
          </a:r>
          <a:endParaRPr lang="he-IL" sz="1700" kern="1200"/>
        </a:p>
      </dsp:txBody>
      <dsp:txXfrm rot="5400000">
        <a:off x="5289058" y="169856"/>
        <a:ext cx="614139" cy="5266944"/>
      </dsp:txXfrm>
    </dsp:sp>
    <dsp:sp modelId="{B563CE55-D95E-4AB4-96E9-129C7AC492F9}">
      <dsp:nvSpPr>
        <dsp:cNvPr id="0" name=""/>
        <dsp:cNvSpPr/>
      </dsp:nvSpPr>
      <dsp:spPr>
        <a:xfrm>
          <a:off x="0" y="2419491"/>
          <a:ext cx="2962656" cy="76767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err="1" smtClean="0"/>
            <a:t>Sparsity</a:t>
          </a:r>
          <a:r>
            <a:rPr lang="en-US" sz="2100" kern="1200" smtClean="0"/>
            <a:t>-based </a:t>
          </a:r>
          <a:r>
            <a:rPr lang="en-US" sz="2100" kern="1200" err="1" smtClean="0"/>
            <a:t>sinogram</a:t>
          </a:r>
          <a:r>
            <a:rPr lang="en-US" sz="2100" kern="1200" smtClean="0"/>
            <a:t> restoration</a:t>
          </a:r>
          <a:endParaRPr lang="he-IL" sz="2100" kern="1200"/>
        </a:p>
      </dsp:txBody>
      <dsp:txXfrm>
        <a:off x="0" y="2419491"/>
        <a:ext cx="2962656" cy="767674"/>
      </dsp:txXfrm>
    </dsp:sp>
    <dsp:sp modelId="{DB92752E-F3B1-4995-8254-EF059A96390B}">
      <dsp:nvSpPr>
        <dsp:cNvPr id="0" name=""/>
        <dsp:cNvSpPr/>
      </dsp:nvSpPr>
      <dsp:spPr>
        <a:xfrm rot="5400000">
          <a:off x="5289058" y="975914"/>
          <a:ext cx="614139" cy="52669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smtClean="0"/>
            <a:t>Adaptation of the method to low-dose CT reconstruction</a:t>
          </a:r>
          <a:endParaRPr lang="he-IL" sz="1700" kern="1200"/>
        </a:p>
      </dsp:txBody>
      <dsp:txXfrm rot="5400000">
        <a:off x="5289058" y="975914"/>
        <a:ext cx="614139" cy="5266944"/>
      </dsp:txXfrm>
    </dsp:sp>
    <dsp:sp modelId="{2C562A02-859D-46DD-AF1D-D6E885A50FFA}">
      <dsp:nvSpPr>
        <dsp:cNvPr id="0" name=""/>
        <dsp:cNvSpPr/>
      </dsp:nvSpPr>
      <dsp:spPr>
        <a:xfrm>
          <a:off x="0" y="3225549"/>
          <a:ext cx="2962656" cy="76767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smtClean="0"/>
            <a:t>Learned shrinkage in a transform domain</a:t>
          </a:r>
          <a:endParaRPr lang="he-IL" sz="2100" kern="1200"/>
        </a:p>
      </dsp:txBody>
      <dsp:txXfrm>
        <a:off x="0" y="3225549"/>
        <a:ext cx="2962656" cy="767674"/>
      </dsp:txXfrm>
    </dsp:sp>
    <dsp:sp modelId="{3DC182CE-412C-4F90-9C26-F31E9C6680DA}">
      <dsp:nvSpPr>
        <dsp:cNvPr id="0" name=""/>
        <dsp:cNvSpPr/>
      </dsp:nvSpPr>
      <dsp:spPr>
        <a:xfrm rot="5400000">
          <a:off x="5289058" y="1781972"/>
          <a:ext cx="614139" cy="52669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smtClean="0"/>
            <a:t>Local fusion of multiple versions of the algorithm output</a:t>
          </a:r>
          <a:endParaRPr lang="he-IL" sz="1700" kern="1200"/>
        </a:p>
      </dsp:txBody>
      <dsp:txXfrm rot="5400000">
        <a:off x="5289058" y="1781972"/>
        <a:ext cx="614139" cy="5266944"/>
      </dsp:txXfrm>
    </dsp:sp>
    <dsp:sp modelId="{C57A543B-8A3E-4C74-8C8F-71FF0B9DAB44}">
      <dsp:nvSpPr>
        <dsp:cNvPr id="0" name=""/>
        <dsp:cNvSpPr/>
      </dsp:nvSpPr>
      <dsp:spPr>
        <a:xfrm>
          <a:off x="0" y="4031607"/>
          <a:ext cx="2962656" cy="76767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smtClean="0"/>
            <a:t>Performance boosting of existing algorithms</a:t>
          </a:r>
          <a:endParaRPr lang="he-IL" sz="2100" kern="1200"/>
        </a:p>
      </dsp:txBody>
      <dsp:txXfrm>
        <a:off x="0" y="4031607"/>
        <a:ext cx="2962656" cy="767674"/>
      </dsp:txXfrm>
    </dsp:sp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A9FC63D-8140-4FF6-B946-6FB6C49BFA9E}">
      <dsp:nvSpPr>
        <dsp:cNvPr id="0" name=""/>
        <dsp:cNvSpPr/>
      </dsp:nvSpPr>
      <dsp:spPr>
        <a:xfrm rot="5400000">
          <a:off x="5289058" y="-2248316"/>
          <a:ext cx="614139" cy="52669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smtClean="0"/>
            <a:t>Scan model, Noise, Local reconstruction</a:t>
          </a:r>
          <a:endParaRPr lang="he-IL" sz="1700" kern="1200"/>
        </a:p>
      </dsp:txBody>
      <dsp:txXfrm rot="5400000">
        <a:off x="5289058" y="-2248316"/>
        <a:ext cx="614139" cy="5266944"/>
      </dsp:txXfrm>
    </dsp:sp>
    <dsp:sp modelId="{59458969-1CA1-4A2B-B6DE-F85B278D1A9D}">
      <dsp:nvSpPr>
        <dsp:cNvPr id="0" name=""/>
        <dsp:cNvSpPr/>
      </dsp:nvSpPr>
      <dsp:spPr>
        <a:xfrm>
          <a:off x="0" y="1318"/>
          <a:ext cx="2962656" cy="76767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smtClean="0"/>
            <a:t>Intro to Computed Tomography</a:t>
          </a:r>
          <a:endParaRPr lang="he-IL" sz="2100" kern="1200"/>
        </a:p>
      </dsp:txBody>
      <dsp:txXfrm>
        <a:off x="0" y="1318"/>
        <a:ext cx="2962656" cy="767674"/>
      </dsp:txXfrm>
    </dsp:sp>
    <dsp:sp modelId="{20F4537A-EBA8-4C03-8C84-B15E052F5EA9}">
      <dsp:nvSpPr>
        <dsp:cNvPr id="0" name=""/>
        <dsp:cNvSpPr/>
      </dsp:nvSpPr>
      <dsp:spPr>
        <a:xfrm rot="5400000">
          <a:off x="5289058" y="-1442258"/>
          <a:ext cx="614139" cy="52669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smtClean="0"/>
            <a:t>General scheme of supervised learning </a:t>
          </a:r>
          <a:endParaRPr lang="he-IL" sz="1700" kern="1200"/>
        </a:p>
      </dsp:txBody>
      <dsp:txXfrm rot="5400000">
        <a:off x="5289058" y="-1442258"/>
        <a:ext cx="614139" cy="5266944"/>
      </dsp:txXfrm>
    </dsp:sp>
    <dsp:sp modelId="{166688F6-C81F-4168-8E41-D1780FF27BE8}">
      <dsp:nvSpPr>
        <dsp:cNvPr id="0" name=""/>
        <dsp:cNvSpPr/>
      </dsp:nvSpPr>
      <dsp:spPr>
        <a:xfrm>
          <a:off x="0" y="807376"/>
          <a:ext cx="2962656" cy="76767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smtClean="0"/>
            <a:t>Framework of adaptive reconstruction</a:t>
          </a:r>
          <a:endParaRPr lang="he-IL" sz="2100" kern="1200"/>
        </a:p>
      </dsp:txBody>
      <dsp:txXfrm>
        <a:off x="0" y="807376"/>
        <a:ext cx="2962656" cy="767674"/>
      </dsp:txXfrm>
    </dsp:sp>
    <dsp:sp modelId="{56B85E5F-8F72-48C8-862F-B2492FBA1AE3}">
      <dsp:nvSpPr>
        <dsp:cNvPr id="0" name=""/>
        <dsp:cNvSpPr/>
      </dsp:nvSpPr>
      <dsp:spPr>
        <a:xfrm rot="5400000">
          <a:off x="5289058" y="-636200"/>
          <a:ext cx="614139" cy="52669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smtClean="0"/>
            <a:t>Learned FBP filter for local reconstruction</a:t>
          </a:r>
          <a:endParaRPr lang="he-IL" sz="1700" kern="1200"/>
        </a:p>
      </dsp:txBody>
      <dsp:txXfrm rot="5400000">
        <a:off x="5289058" y="-636200"/>
        <a:ext cx="614139" cy="5266944"/>
      </dsp:txXfrm>
    </dsp:sp>
    <dsp:sp modelId="{451C1962-5FD8-4FCD-AAE6-3FCB83BE6C3A}">
      <dsp:nvSpPr>
        <dsp:cNvPr id="0" name=""/>
        <dsp:cNvSpPr/>
      </dsp:nvSpPr>
      <dsp:spPr>
        <a:xfrm>
          <a:off x="0" y="1613434"/>
          <a:ext cx="2962656" cy="76767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smtClean="0"/>
            <a:t>Adaptive FBP</a:t>
          </a:r>
          <a:endParaRPr lang="he-IL" sz="2100" kern="1200"/>
        </a:p>
      </dsp:txBody>
      <dsp:txXfrm>
        <a:off x="0" y="1613434"/>
        <a:ext cx="2962656" cy="767674"/>
      </dsp:txXfrm>
    </dsp:sp>
    <dsp:sp modelId="{8C65F4EA-D97B-4B70-9FE5-E4D9AF0EF265}">
      <dsp:nvSpPr>
        <dsp:cNvPr id="0" name=""/>
        <dsp:cNvSpPr/>
      </dsp:nvSpPr>
      <dsp:spPr>
        <a:xfrm rot="5400000">
          <a:off x="5289058" y="169856"/>
          <a:ext cx="614139" cy="52669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smtClean="0"/>
            <a:t>Adaptation of K-SVD to low-dose CT reconstruction</a:t>
          </a:r>
          <a:endParaRPr lang="he-IL" sz="1700" kern="1200"/>
        </a:p>
      </dsp:txBody>
      <dsp:txXfrm rot="5400000">
        <a:off x="5289058" y="169856"/>
        <a:ext cx="614139" cy="5266944"/>
      </dsp:txXfrm>
    </dsp:sp>
    <dsp:sp modelId="{B563CE55-D95E-4AB4-96E9-129C7AC492F9}">
      <dsp:nvSpPr>
        <dsp:cNvPr id="0" name=""/>
        <dsp:cNvSpPr/>
      </dsp:nvSpPr>
      <dsp:spPr>
        <a:xfrm>
          <a:off x="0" y="2419491"/>
          <a:ext cx="2962656" cy="76767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err="1" smtClean="0"/>
            <a:t>Sparsity</a:t>
          </a:r>
          <a:r>
            <a:rPr lang="en-US" sz="2100" kern="1200" smtClean="0"/>
            <a:t>-based </a:t>
          </a:r>
          <a:r>
            <a:rPr lang="en-US" sz="2100" kern="1200" err="1" smtClean="0"/>
            <a:t>sinogram</a:t>
          </a:r>
          <a:r>
            <a:rPr lang="en-US" sz="2100" kern="1200" smtClean="0"/>
            <a:t> restoration</a:t>
          </a:r>
          <a:endParaRPr lang="he-IL" sz="2100" kern="1200"/>
        </a:p>
      </dsp:txBody>
      <dsp:txXfrm>
        <a:off x="0" y="2419491"/>
        <a:ext cx="2962656" cy="767674"/>
      </dsp:txXfrm>
    </dsp:sp>
    <dsp:sp modelId="{DB92752E-F3B1-4995-8254-EF059A96390B}">
      <dsp:nvSpPr>
        <dsp:cNvPr id="0" name=""/>
        <dsp:cNvSpPr/>
      </dsp:nvSpPr>
      <dsp:spPr>
        <a:xfrm rot="5400000">
          <a:off x="5289058" y="975914"/>
          <a:ext cx="614139" cy="52669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smtClean="0"/>
            <a:t>Adaptation of the method to low-dose CT reconstruction</a:t>
          </a:r>
          <a:endParaRPr lang="he-IL" sz="1700" kern="1200"/>
        </a:p>
      </dsp:txBody>
      <dsp:txXfrm rot="5400000">
        <a:off x="5289058" y="975914"/>
        <a:ext cx="614139" cy="5266944"/>
      </dsp:txXfrm>
    </dsp:sp>
    <dsp:sp modelId="{2C562A02-859D-46DD-AF1D-D6E885A50FFA}">
      <dsp:nvSpPr>
        <dsp:cNvPr id="0" name=""/>
        <dsp:cNvSpPr/>
      </dsp:nvSpPr>
      <dsp:spPr>
        <a:xfrm>
          <a:off x="0" y="3225549"/>
          <a:ext cx="2962656" cy="76767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smtClean="0"/>
            <a:t>Learned shrinkage in a transform domain</a:t>
          </a:r>
          <a:endParaRPr lang="he-IL" sz="2100" kern="1200"/>
        </a:p>
      </dsp:txBody>
      <dsp:txXfrm>
        <a:off x="0" y="3225549"/>
        <a:ext cx="2962656" cy="767674"/>
      </dsp:txXfrm>
    </dsp:sp>
    <dsp:sp modelId="{3DC182CE-412C-4F90-9C26-F31E9C6680DA}">
      <dsp:nvSpPr>
        <dsp:cNvPr id="0" name=""/>
        <dsp:cNvSpPr/>
      </dsp:nvSpPr>
      <dsp:spPr>
        <a:xfrm rot="5400000">
          <a:off x="5289058" y="1781972"/>
          <a:ext cx="614139" cy="52669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smtClean="0"/>
            <a:t>Local fusion of multiple versions of the algorithm output</a:t>
          </a:r>
          <a:endParaRPr lang="he-IL" sz="1700" kern="1200"/>
        </a:p>
      </dsp:txBody>
      <dsp:txXfrm rot="5400000">
        <a:off x="5289058" y="1781972"/>
        <a:ext cx="614139" cy="5266944"/>
      </dsp:txXfrm>
    </dsp:sp>
    <dsp:sp modelId="{C57A543B-8A3E-4C74-8C8F-71FF0B9DAB44}">
      <dsp:nvSpPr>
        <dsp:cNvPr id="0" name=""/>
        <dsp:cNvSpPr/>
      </dsp:nvSpPr>
      <dsp:spPr>
        <a:xfrm>
          <a:off x="0" y="4031607"/>
          <a:ext cx="2962656" cy="76767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smtClean="0"/>
            <a:t>Performance boosting of existing algorithms</a:t>
          </a:r>
          <a:endParaRPr lang="he-IL" sz="2100" kern="1200"/>
        </a:p>
      </dsp:txBody>
      <dsp:txXfrm>
        <a:off x="0" y="4031607"/>
        <a:ext cx="2962656" cy="767674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2533CC6-CE91-4507-A55A-90843D3E616A}">
      <dsp:nvSpPr>
        <dsp:cNvPr id="0" name=""/>
        <dsp:cNvSpPr/>
      </dsp:nvSpPr>
      <dsp:spPr>
        <a:xfrm>
          <a:off x="2009" y="1052066"/>
          <a:ext cx="1788169" cy="715267"/>
        </a:xfrm>
        <a:prstGeom prst="chevron">
          <a:avLst/>
        </a:prstGeom>
        <a:solidFill>
          <a:srgbClr val="92D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smtClean="0">
              <a:solidFill>
                <a:schemeClr val="tx1"/>
              </a:solidFill>
            </a:rPr>
            <a:t>Large attenuation</a:t>
          </a:r>
          <a:endParaRPr lang="en-US" sz="1600" kern="1200">
            <a:solidFill>
              <a:schemeClr val="tx1"/>
            </a:solidFill>
          </a:endParaRPr>
        </a:p>
      </dsp:txBody>
      <dsp:txXfrm>
        <a:off x="2009" y="1052066"/>
        <a:ext cx="1788169" cy="715267"/>
      </dsp:txXfrm>
    </dsp:sp>
    <dsp:sp modelId="{FC3E7C13-0261-439D-B64C-0D05F95A73E3}">
      <dsp:nvSpPr>
        <dsp:cNvPr id="0" name=""/>
        <dsp:cNvSpPr/>
      </dsp:nvSpPr>
      <dsp:spPr>
        <a:xfrm>
          <a:off x="1611362" y="1052066"/>
          <a:ext cx="1788169" cy="715267"/>
        </a:xfrm>
        <a:prstGeom prst="chevron">
          <a:avLst/>
        </a:prstGeom>
        <a:solidFill>
          <a:srgbClr val="92D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smtClean="0">
              <a:solidFill>
                <a:schemeClr val="tx1"/>
              </a:solidFill>
            </a:rPr>
            <a:t>High integral value</a:t>
          </a:r>
          <a:endParaRPr lang="en-US" sz="1600" kern="1200">
            <a:solidFill>
              <a:schemeClr val="tx1"/>
            </a:solidFill>
          </a:endParaRPr>
        </a:p>
      </dsp:txBody>
      <dsp:txXfrm>
        <a:off x="1611362" y="1052066"/>
        <a:ext cx="1788169" cy="715267"/>
      </dsp:txXfrm>
    </dsp:sp>
    <dsp:sp modelId="{5422E4CA-014E-4ED7-A03C-3CE48A376E9F}">
      <dsp:nvSpPr>
        <dsp:cNvPr id="0" name=""/>
        <dsp:cNvSpPr/>
      </dsp:nvSpPr>
      <dsp:spPr>
        <a:xfrm>
          <a:off x="3220715" y="1052066"/>
          <a:ext cx="1788169" cy="715267"/>
        </a:xfrm>
        <a:prstGeom prst="chevron">
          <a:avLst/>
        </a:prstGeom>
        <a:solidFill>
          <a:srgbClr val="92D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smtClean="0">
              <a:solidFill>
                <a:schemeClr val="tx1"/>
              </a:solidFill>
            </a:rPr>
            <a:t>Low count</a:t>
          </a:r>
          <a:endParaRPr lang="en-US" sz="1600" kern="1200">
            <a:solidFill>
              <a:schemeClr val="tx1"/>
            </a:solidFill>
          </a:endParaRPr>
        </a:p>
      </dsp:txBody>
      <dsp:txXfrm>
        <a:off x="3220715" y="1052066"/>
        <a:ext cx="1788169" cy="715267"/>
      </dsp:txXfrm>
    </dsp:sp>
    <dsp:sp modelId="{B1F56F76-213F-4DD1-83E3-BF889688AF36}">
      <dsp:nvSpPr>
        <dsp:cNvPr id="0" name=""/>
        <dsp:cNvSpPr/>
      </dsp:nvSpPr>
      <dsp:spPr>
        <a:xfrm>
          <a:off x="4830067" y="1052066"/>
          <a:ext cx="1788169" cy="715267"/>
        </a:xfrm>
        <a:prstGeom prst="chevron">
          <a:avLst/>
        </a:prstGeom>
        <a:solidFill>
          <a:srgbClr val="92D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smtClean="0">
              <a:solidFill>
                <a:schemeClr val="tx1"/>
              </a:solidFill>
            </a:rPr>
            <a:t>High noise variance</a:t>
          </a:r>
          <a:endParaRPr lang="en-US" sz="1600" kern="1200">
            <a:solidFill>
              <a:schemeClr val="tx1"/>
            </a:solidFill>
          </a:endParaRPr>
        </a:p>
      </dsp:txBody>
      <dsp:txXfrm>
        <a:off x="4830067" y="1052066"/>
        <a:ext cx="1788169" cy="715267"/>
      </dsp:txXfrm>
    </dsp:sp>
    <dsp:sp modelId="{38C5726F-0D53-44B4-81B6-8A033F3BF3C9}">
      <dsp:nvSpPr>
        <dsp:cNvPr id="0" name=""/>
        <dsp:cNvSpPr/>
      </dsp:nvSpPr>
      <dsp:spPr>
        <a:xfrm>
          <a:off x="6439420" y="1052066"/>
          <a:ext cx="1788169" cy="715267"/>
        </a:xfrm>
        <a:prstGeom prst="chevron">
          <a:avLst/>
        </a:prstGeom>
        <a:solidFill>
          <a:srgbClr val="92D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600" kern="1200" smtClean="0">
              <a:solidFill>
                <a:schemeClr val="tx1"/>
              </a:solidFill>
            </a:rPr>
            <a:t>Streak artifacts</a:t>
          </a:r>
          <a:endParaRPr lang="en-US" sz="1600" kern="1200">
            <a:solidFill>
              <a:schemeClr val="tx1"/>
            </a:solidFill>
          </a:endParaRPr>
        </a:p>
      </dsp:txBody>
      <dsp:txXfrm>
        <a:off x="6439420" y="1052066"/>
        <a:ext cx="1788169" cy="715267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0ABEB39-A91E-468B-B0E4-F8606DAE4000}">
      <dsp:nvSpPr>
        <dsp:cNvPr id="0" name=""/>
        <dsp:cNvSpPr/>
      </dsp:nvSpPr>
      <dsp:spPr>
        <a:xfrm>
          <a:off x="0" y="472440"/>
          <a:ext cx="1447800" cy="579120"/>
        </a:xfrm>
        <a:prstGeom prst="chevron">
          <a:avLst/>
        </a:prstGeom>
        <a:solidFill>
          <a:srgbClr val="92D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smtClean="0"/>
            <a:t>Projection and log-transform</a:t>
          </a:r>
          <a:endParaRPr lang="en-US" sz="1300" kern="1200"/>
        </a:p>
      </dsp:txBody>
      <dsp:txXfrm>
        <a:off x="0" y="472440"/>
        <a:ext cx="1447800" cy="579120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8636927-18B4-4845-BCFC-C8908D2A2CA9}">
      <dsp:nvSpPr>
        <dsp:cNvPr id="0" name=""/>
        <dsp:cNvSpPr/>
      </dsp:nvSpPr>
      <dsp:spPr>
        <a:xfrm>
          <a:off x="520" y="0"/>
          <a:ext cx="532879" cy="532879"/>
        </a:xfrm>
        <a:prstGeom prst="ellipse">
          <a:avLst/>
        </a:prstGeom>
        <a:solidFill>
          <a:srgbClr val="92D05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6000" kern="1200" smtClean="0"/>
            <a:t>+</a:t>
          </a:r>
          <a:endParaRPr lang="en-US" sz="6000" kern="1200"/>
        </a:p>
      </dsp:txBody>
      <dsp:txXfrm>
        <a:off x="520" y="0"/>
        <a:ext cx="532879" cy="532879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D6A75F3-7DB6-48B3-9632-3ACCAC618EA0}">
      <dsp:nvSpPr>
        <dsp:cNvPr id="0" name=""/>
        <dsp:cNvSpPr/>
      </dsp:nvSpPr>
      <dsp:spPr>
        <a:xfrm>
          <a:off x="2020" y="0"/>
          <a:ext cx="1982948" cy="16002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smtClean="0"/>
            <a:t>FBP</a:t>
          </a:r>
          <a:endParaRPr lang="he-IL" sz="2200" kern="1200"/>
        </a:p>
      </dsp:txBody>
      <dsp:txXfrm>
        <a:off x="2020" y="0"/>
        <a:ext cx="1982948" cy="480060"/>
      </dsp:txXfrm>
    </dsp:sp>
    <dsp:sp modelId="{0C3123DE-78A5-46BE-8BBE-052F56A7C58A}">
      <dsp:nvSpPr>
        <dsp:cNvPr id="0" name=""/>
        <dsp:cNvSpPr/>
      </dsp:nvSpPr>
      <dsp:spPr>
        <a:xfrm>
          <a:off x="200315" y="480060"/>
          <a:ext cx="1586358" cy="104013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Ideal inverse Radon</a:t>
          </a:r>
          <a:endParaRPr lang="he-IL" sz="1700" kern="1200"/>
        </a:p>
      </dsp:txBody>
      <dsp:txXfrm>
        <a:off x="200315" y="480060"/>
        <a:ext cx="1586358" cy="1040130"/>
      </dsp:txXfrm>
    </dsp:sp>
    <dsp:sp modelId="{E13DF447-435E-43BF-8C6C-F3D1BF58ED6D}">
      <dsp:nvSpPr>
        <dsp:cNvPr id="0" name=""/>
        <dsp:cNvSpPr/>
      </dsp:nvSpPr>
      <dsp:spPr>
        <a:xfrm>
          <a:off x="2133690" y="0"/>
          <a:ext cx="1982948" cy="16002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smtClean="0"/>
            <a:t>FBP</a:t>
          </a:r>
          <a:endParaRPr lang="he-IL" sz="2200" kern="1200"/>
        </a:p>
      </dsp:txBody>
      <dsp:txXfrm>
        <a:off x="2133690" y="0"/>
        <a:ext cx="1982948" cy="480060"/>
      </dsp:txXfrm>
    </dsp:sp>
    <dsp:sp modelId="{D30D37BE-5D77-40D2-BB62-A0B51D124517}">
      <dsp:nvSpPr>
        <dsp:cNvPr id="0" name=""/>
        <dsp:cNvSpPr/>
      </dsp:nvSpPr>
      <dsp:spPr>
        <a:xfrm>
          <a:off x="2331985" y="480060"/>
          <a:ext cx="1586358" cy="104013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3750088"/>
                <a:satOff val="-5627"/>
                <a:lumOff val="-915"/>
                <a:alphaOff val="0"/>
                <a:shade val="51000"/>
                <a:satMod val="130000"/>
              </a:schemeClr>
            </a:gs>
            <a:gs pos="80000">
              <a:schemeClr val="accent3">
                <a:hueOff val="3750088"/>
                <a:satOff val="-5627"/>
                <a:lumOff val="-915"/>
                <a:alphaOff val="0"/>
                <a:shade val="93000"/>
                <a:satMod val="130000"/>
              </a:schemeClr>
            </a:gs>
            <a:gs pos="100000">
              <a:schemeClr val="accent3">
                <a:hueOff val="3750088"/>
                <a:satOff val="-5627"/>
                <a:lumOff val="-91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Smoothed inverse Radon</a:t>
          </a:r>
          <a:endParaRPr lang="he-IL" sz="1700" kern="1200"/>
        </a:p>
      </dsp:txBody>
      <dsp:txXfrm>
        <a:off x="2331985" y="480060"/>
        <a:ext cx="1586358" cy="1040130"/>
      </dsp:txXfrm>
    </dsp:sp>
    <dsp:sp modelId="{4023F139-C1AE-446C-85F3-C8F5D9DBFF1E}">
      <dsp:nvSpPr>
        <dsp:cNvPr id="0" name=""/>
        <dsp:cNvSpPr/>
      </dsp:nvSpPr>
      <dsp:spPr>
        <a:xfrm>
          <a:off x="4265360" y="0"/>
          <a:ext cx="1982948" cy="16002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err="1" smtClean="0"/>
            <a:t>FBP+prep</a:t>
          </a:r>
          <a:endParaRPr lang="he-IL" sz="2200" kern="1200"/>
        </a:p>
      </dsp:txBody>
      <dsp:txXfrm>
        <a:off x="4265360" y="0"/>
        <a:ext cx="1982948" cy="480060"/>
      </dsp:txXfrm>
    </dsp:sp>
    <dsp:sp modelId="{6A86209E-CD39-4379-B47D-70855A99C43A}">
      <dsp:nvSpPr>
        <dsp:cNvPr id="0" name=""/>
        <dsp:cNvSpPr/>
      </dsp:nvSpPr>
      <dsp:spPr>
        <a:xfrm>
          <a:off x="4463655" y="480060"/>
          <a:ext cx="1586358" cy="104013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7500176"/>
                <a:satOff val="-11253"/>
                <a:lumOff val="-1830"/>
                <a:alphaOff val="0"/>
                <a:shade val="51000"/>
                <a:satMod val="130000"/>
              </a:schemeClr>
            </a:gs>
            <a:gs pos="80000">
              <a:schemeClr val="accent3">
                <a:hueOff val="7500176"/>
                <a:satOff val="-11253"/>
                <a:lumOff val="-1830"/>
                <a:alphaOff val="0"/>
                <a:shade val="93000"/>
                <a:satMod val="130000"/>
              </a:schemeClr>
            </a:gs>
            <a:gs pos="100000">
              <a:schemeClr val="accent3">
                <a:hueOff val="7500176"/>
                <a:satOff val="-11253"/>
                <a:lumOff val="-183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Adaptive Median Filtering (Hsieh, 98)</a:t>
          </a:r>
          <a:endParaRPr lang="he-IL" sz="1700" kern="1200"/>
        </a:p>
      </dsp:txBody>
      <dsp:txXfrm>
        <a:off x="4463655" y="480060"/>
        <a:ext cx="1586358" cy="1040130"/>
      </dsp:txXfrm>
    </dsp:sp>
    <dsp:sp modelId="{520A6FF5-8F64-4614-A55B-879A1B181A05}">
      <dsp:nvSpPr>
        <dsp:cNvPr id="0" name=""/>
        <dsp:cNvSpPr/>
      </dsp:nvSpPr>
      <dsp:spPr>
        <a:xfrm>
          <a:off x="6397030" y="0"/>
          <a:ext cx="1982948" cy="16002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tint val="4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tint val="4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tint val="4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200" kern="1200" smtClean="0"/>
            <a:t>MAP estimate</a:t>
          </a:r>
          <a:endParaRPr lang="he-IL" sz="2200" kern="1200"/>
        </a:p>
      </dsp:txBody>
      <dsp:txXfrm>
        <a:off x="6397030" y="0"/>
        <a:ext cx="1982948" cy="480060"/>
      </dsp:txXfrm>
    </dsp:sp>
    <dsp:sp modelId="{A14340FB-879B-4F0F-AB8F-10247319A3EB}">
      <dsp:nvSpPr>
        <dsp:cNvPr id="0" name=""/>
        <dsp:cNvSpPr/>
      </dsp:nvSpPr>
      <dsp:spPr>
        <a:xfrm>
          <a:off x="6595325" y="480060"/>
          <a:ext cx="1586358" cy="104013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180" tIns="32385" rIns="43180" bIns="32385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smtClean="0"/>
            <a:t>Iterative statistically-based PWLS</a:t>
          </a:r>
          <a:endParaRPr lang="he-IL" sz="1700" kern="1200"/>
        </a:p>
      </dsp:txBody>
      <dsp:txXfrm>
        <a:off x="6595325" y="480060"/>
        <a:ext cx="1586358" cy="1040130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A9FC63D-8140-4FF6-B946-6FB6C49BFA9E}">
      <dsp:nvSpPr>
        <dsp:cNvPr id="0" name=""/>
        <dsp:cNvSpPr/>
      </dsp:nvSpPr>
      <dsp:spPr>
        <a:xfrm rot="5400000">
          <a:off x="5289058" y="-2248316"/>
          <a:ext cx="614139" cy="52669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smtClean="0"/>
            <a:t>Scan model, Noise, Local reconstruction</a:t>
          </a:r>
          <a:endParaRPr lang="he-IL" sz="1700" kern="1200"/>
        </a:p>
      </dsp:txBody>
      <dsp:txXfrm rot="5400000">
        <a:off x="5289058" y="-2248316"/>
        <a:ext cx="614139" cy="5266944"/>
      </dsp:txXfrm>
    </dsp:sp>
    <dsp:sp modelId="{59458969-1CA1-4A2B-B6DE-F85B278D1A9D}">
      <dsp:nvSpPr>
        <dsp:cNvPr id="0" name=""/>
        <dsp:cNvSpPr/>
      </dsp:nvSpPr>
      <dsp:spPr>
        <a:xfrm>
          <a:off x="0" y="1318"/>
          <a:ext cx="2962656" cy="76767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smtClean="0"/>
            <a:t>Intro to Computed Tomography</a:t>
          </a:r>
          <a:endParaRPr lang="he-IL" sz="2100" kern="1200"/>
        </a:p>
      </dsp:txBody>
      <dsp:txXfrm>
        <a:off x="0" y="1318"/>
        <a:ext cx="2962656" cy="767674"/>
      </dsp:txXfrm>
    </dsp:sp>
    <dsp:sp modelId="{20F4537A-EBA8-4C03-8C84-B15E052F5EA9}">
      <dsp:nvSpPr>
        <dsp:cNvPr id="0" name=""/>
        <dsp:cNvSpPr/>
      </dsp:nvSpPr>
      <dsp:spPr>
        <a:xfrm rot="5400000">
          <a:off x="5289058" y="-1442258"/>
          <a:ext cx="614139" cy="52669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smtClean="0"/>
            <a:t>General scheme of supervised learning </a:t>
          </a:r>
          <a:endParaRPr lang="he-IL" sz="1700" kern="1200"/>
        </a:p>
      </dsp:txBody>
      <dsp:txXfrm rot="5400000">
        <a:off x="5289058" y="-1442258"/>
        <a:ext cx="614139" cy="5266944"/>
      </dsp:txXfrm>
    </dsp:sp>
    <dsp:sp modelId="{166688F6-C81F-4168-8E41-D1780FF27BE8}">
      <dsp:nvSpPr>
        <dsp:cNvPr id="0" name=""/>
        <dsp:cNvSpPr/>
      </dsp:nvSpPr>
      <dsp:spPr>
        <a:xfrm>
          <a:off x="0" y="807376"/>
          <a:ext cx="2962656" cy="76767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smtClean="0"/>
            <a:t>Framework of adaptive reconstruction</a:t>
          </a:r>
          <a:endParaRPr lang="he-IL" sz="2100" kern="1200"/>
        </a:p>
      </dsp:txBody>
      <dsp:txXfrm>
        <a:off x="0" y="807376"/>
        <a:ext cx="2962656" cy="767674"/>
      </dsp:txXfrm>
    </dsp:sp>
    <dsp:sp modelId="{56B85E5F-8F72-48C8-862F-B2492FBA1AE3}">
      <dsp:nvSpPr>
        <dsp:cNvPr id="0" name=""/>
        <dsp:cNvSpPr/>
      </dsp:nvSpPr>
      <dsp:spPr>
        <a:xfrm rot="5400000">
          <a:off x="5289058" y="-636200"/>
          <a:ext cx="614139" cy="52669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smtClean="0"/>
            <a:t>Learned FBP filter for local reconstruction</a:t>
          </a:r>
          <a:endParaRPr lang="he-IL" sz="1700" kern="1200"/>
        </a:p>
      </dsp:txBody>
      <dsp:txXfrm rot="5400000">
        <a:off x="5289058" y="-636200"/>
        <a:ext cx="614139" cy="5266944"/>
      </dsp:txXfrm>
    </dsp:sp>
    <dsp:sp modelId="{451C1962-5FD8-4FCD-AAE6-3FCB83BE6C3A}">
      <dsp:nvSpPr>
        <dsp:cNvPr id="0" name=""/>
        <dsp:cNvSpPr/>
      </dsp:nvSpPr>
      <dsp:spPr>
        <a:xfrm>
          <a:off x="0" y="1613434"/>
          <a:ext cx="2962656" cy="76767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smtClean="0"/>
            <a:t>Adaptive FBP</a:t>
          </a:r>
          <a:endParaRPr lang="he-IL" sz="2100" kern="1200"/>
        </a:p>
      </dsp:txBody>
      <dsp:txXfrm>
        <a:off x="0" y="1613434"/>
        <a:ext cx="2962656" cy="767674"/>
      </dsp:txXfrm>
    </dsp:sp>
    <dsp:sp modelId="{8C65F4EA-D97B-4B70-9FE5-E4D9AF0EF265}">
      <dsp:nvSpPr>
        <dsp:cNvPr id="0" name=""/>
        <dsp:cNvSpPr/>
      </dsp:nvSpPr>
      <dsp:spPr>
        <a:xfrm rot="5400000">
          <a:off x="5289058" y="169856"/>
          <a:ext cx="614139" cy="52669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smtClean="0"/>
            <a:t>Adaptation of K-SVD to low-dose CT reconstruction</a:t>
          </a:r>
          <a:endParaRPr lang="he-IL" sz="1700" kern="1200"/>
        </a:p>
      </dsp:txBody>
      <dsp:txXfrm rot="5400000">
        <a:off x="5289058" y="169856"/>
        <a:ext cx="614139" cy="5266944"/>
      </dsp:txXfrm>
    </dsp:sp>
    <dsp:sp modelId="{B563CE55-D95E-4AB4-96E9-129C7AC492F9}">
      <dsp:nvSpPr>
        <dsp:cNvPr id="0" name=""/>
        <dsp:cNvSpPr/>
      </dsp:nvSpPr>
      <dsp:spPr>
        <a:xfrm>
          <a:off x="0" y="2419491"/>
          <a:ext cx="2962656" cy="76767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err="1" smtClean="0"/>
            <a:t>Sparsity</a:t>
          </a:r>
          <a:r>
            <a:rPr lang="en-US" sz="2100" kern="1200" smtClean="0"/>
            <a:t>-based </a:t>
          </a:r>
          <a:r>
            <a:rPr lang="en-US" sz="2100" kern="1200" err="1" smtClean="0"/>
            <a:t>sinogram</a:t>
          </a:r>
          <a:r>
            <a:rPr lang="en-US" sz="2100" kern="1200" smtClean="0"/>
            <a:t> restoration</a:t>
          </a:r>
          <a:endParaRPr lang="he-IL" sz="2100" kern="1200"/>
        </a:p>
      </dsp:txBody>
      <dsp:txXfrm>
        <a:off x="0" y="2419491"/>
        <a:ext cx="2962656" cy="767674"/>
      </dsp:txXfrm>
    </dsp:sp>
    <dsp:sp modelId="{DB92752E-F3B1-4995-8254-EF059A96390B}">
      <dsp:nvSpPr>
        <dsp:cNvPr id="0" name=""/>
        <dsp:cNvSpPr/>
      </dsp:nvSpPr>
      <dsp:spPr>
        <a:xfrm rot="5400000">
          <a:off x="5289058" y="975914"/>
          <a:ext cx="614139" cy="52669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smtClean="0"/>
            <a:t>Adaptation of the method to low-dose CT reconstruction</a:t>
          </a:r>
          <a:endParaRPr lang="he-IL" sz="1700" kern="1200"/>
        </a:p>
      </dsp:txBody>
      <dsp:txXfrm rot="5400000">
        <a:off x="5289058" y="975914"/>
        <a:ext cx="614139" cy="5266944"/>
      </dsp:txXfrm>
    </dsp:sp>
    <dsp:sp modelId="{2C562A02-859D-46DD-AF1D-D6E885A50FFA}">
      <dsp:nvSpPr>
        <dsp:cNvPr id="0" name=""/>
        <dsp:cNvSpPr/>
      </dsp:nvSpPr>
      <dsp:spPr>
        <a:xfrm>
          <a:off x="0" y="3225549"/>
          <a:ext cx="2962656" cy="76767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smtClean="0"/>
            <a:t>Learned shrinkage in a transform domain</a:t>
          </a:r>
          <a:endParaRPr lang="he-IL" sz="2100" kern="1200"/>
        </a:p>
      </dsp:txBody>
      <dsp:txXfrm>
        <a:off x="0" y="3225549"/>
        <a:ext cx="2962656" cy="767674"/>
      </dsp:txXfrm>
    </dsp:sp>
    <dsp:sp modelId="{3DC182CE-412C-4F90-9C26-F31E9C6680DA}">
      <dsp:nvSpPr>
        <dsp:cNvPr id="0" name=""/>
        <dsp:cNvSpPr/>
      </dsp:nvSpPr>
      <dsp:spPr>
        <a:xfrm rot="5400000">
          <a:off x="5289058" y="1781972"/>
          <a:ext cx="614139" cy="52669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smtClean="0"/>
            <a:t>Local fusion of multiple versions of the algorithm output</a:t>
          </a:r>
          <a:endParaRPr lang="he-IL" sz="1700" kern="1200"/>
        </a:p>
      </dsp:txBody>
      <dsp:txXfrm rot="5400000">
        <a:off x="5289058" y="1781972"/>
        <a:ext cx="614139" cy="5266944"/>
      </dsp:txXfrm>
    </dsp:sp>
    <dsp:sp modelId="{C57A543B-8A3E-4C74-8C8F-71FF0B9DAB44}">
      <dsp:nvSpPr>
        <dsp:cNvPr id="0" name=""/>
        <dsp:cNvSpPr/>
      </dsp:nvSpPr>
      <dsp:spPr>
        <a:xfrm>
          <a:off x="0" y="4031607"/>
          <a:ext cx="2962656" cy="76767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smtClean="0"/>
            <a:t>Performance boosting of existing algorithms</a:t>
          </a:r>
          <a:endParaRPr lang="he-IL" sz="2100" kern="1200"/>
        </a:p>
      </dsp:txBody>
      <dsp:txXfrm>
        <a:off x="0" y="4031607"/>
        <a:ext cx="2962656" cy="767674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A9FC63D-8140-4FF6-B946-6FB6C49BFA9E}">
      <dsp:nvSpPr>
        <dsp:cNvPr id="0" name=""/>
        <dsp:cNvSpPr/>
      </dsp:nvSpPr>
      <dsp:spPr>
        <a:xfrm rot="5400000">
          <a:off x="5289058" y="-2248316"/>
          <a:ext cx="614139" cy="52669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smtClean="0"/>
            <a:t>Scan model, Noise, Local reconstruction</a:t>
          </a:r>
          <a:endParaRPr lang="he-IL" sz="1700" kern="1200"/>
        </a:p>
      </dsp:txBody>
      <dsp:txXfrm rot="5400000">
        <a:off x="5289058" y="-2248316"/>
        <a:ext cx="614139" cy="5266944"/>
      </dsp:txXfrm>
    </dsp:sp>
    <dsp:sp modelId="{59458969-1CA1-4A2B-B6DE-F85B278D1A9D}">
      <dsp:nvSpPr>
        <dsp:cNvPr id="0" name=""/>
        <dsp:cNvSpPr/>
      </dsp:nvSpPr>
      <dsp:spPr>
        <a:xfrm>
          <a:off x="0" y="1318"/>
          <a:ext cx="2962656" cy="76767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smtClean="0"/>
            <a:t>Intro to Computed Tomography</a:t>
          </a:r>
          <a:endParaRPr lang="he-IL" sz="2100" kern="1200"/>
        </a:p>
      </dsp:txBody>
      <dsp:txXfrm>
        <a:off x="0" y="1318"/>
        <a:ext cx="2962656" cy="767674"/>
      </dsp:txXfrm>
    </dsp:sp>
    <dsp:sp modelId="{20F4537A-EBA8-4C03-8C84-B15E052F5EA9}">
      <dsp:nvSpPr>
        <dsp:cNvPr id="0" name=""/>
        <dsp:cNvSpPr/>
      </dsp:nvSpPr>
      <dsp:spPr>
        <a:xfrm rot="5400000">
          <a:off x="5289058" y="-1442258"/>
          <a:ext cx="614139" cy="52669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smtClean="0"/>
            <a:t>General scheme of supervised learning </a:t>
          </a:r>
          <a:endParaRPr lang="he-IL" sz="1700" kern="1200"/>
        </a:p>
      </dsp:txBody>
      <dsp:txXfrm rot="5400000">
        <a:off x="5289058" y="-1442258"/>
        <a:ext cx="614139" cy="5266944"/>
      </dsp:txXfrm>
    </dsp:sp>
    <dsp:sp modelId="{166688F6-C81F-4168-8E41-D1780FF27BE8}">
      <dsp:nvSpPr>
        <dsp:cNvPr id="0" name=""/>
        <dsp:cNvSpPr/>
      </dsp:nvSpPr>
      <dsp:spPr>
        <a:xfrm>
          <a:off x="0" y="807376"/>
          <a:ext cx="2962656" cy="76767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smtClean="0"/>
            <a:t>Framework of adaptive reconstruction</a:t>
          </a:r>
          <a:endParaRPr lang="he-IL" sz="2100" kern="1200"/>
        </a:p>
      </dsp:txBody>
      <dsp:txXfrm>
        <a:off x="0" y="807376"/>
        <a:ext cx="2962656" cy="767674"/>
      </dsp:txXfrm>
    </dsp:sp>
    <dsp:sp modelId="{56B85E5F-8F72-48C8-862F-B2492FBA1AE3}">
      <dsp:nvSpPr>
        <dsp:cNvPr id="0" name=""/>
        <dsp:cNvSpPr/>
      </dsp:nvSpPr>
      <dsp:spPr>
        <a:xfrm rot="5400000">
          <a:off x="5289058" y="-636200"/>
          <a:ext cx="614139" cy="52669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smtClean="0"/>
            <a:t>Learned FBP filter for local reconstruction</a:t>
          </a:r>
          <a:endParaRPr lang="he-IL" sz="1700" kern="1200"/>
        </a:p>
      </dsp:txBody>
      <dsp:txXfrm rot="5400000">
        <a:off x="5289058" y="-636200"/>
        <a:ext cx="614139" cy="5266944"/>
      </dsp:txXfrm>
    </dsp:sp>
    <dsp:sp modelId="{451C1962-5FD8-4FCD-AAE6-3FCB83BE6C3A}">
      <dsp:nvSpPr>
        <dsp:cNvPr id="0" name=""/>
        <dsp:cNvSpPr/>
      </dsp:nvSpPr>
      <dsp:spPr>
        <a:xfrm>
          <a:off x="0" y="1613434"/>
          <a:ext cx="2962656" cy="76767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smtClean="0"/>
            <a:t>Adaptive FBP</a:t>
          </a:r>
          <a:endParaRPr lang="he-IL" sz="2100" kern="1200"/>
        </a:p>
      </dsp:txBody>
      <dsp:txXfrm>
        <a:off x="0" y="1613434"/>
        <a:ext cx="2962656" cy="767674"/>
      </dsp:txXfrm>
    </dsp:sp>
    <dsp:sp modelId="{8C65F4EA-D97B-4B70-9FE5-E4D9AF0EF265}">
      <dsp:nvSpPr>
        <dsp:cNvPr id="0" name=""/>
        <dsp:cNvSpPr/>
      </dsp:nvSpPr>
      <dsp:spPr>
        <a:xfrm rot="5400000">
          <a:off x="5289058" y="169856"/>
          <a:ext cx="614139" cy="52669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smtClean="0"/>
            <a:t>Adaptation of K-SVD to low-dose CT reconstruction</a:t>
          </a:r>
          <a:endParaRPr lang="he-IL" sz="1700" kern="1200"/>
        </a:p>
      </dsp:txBody>
      <dsp:txXfrm rot="5400000">
        <a:off x="5289058" y="169856"/>
        <a:ext cx="614139" cy="5266944"/>
      </dsp:txXfrm>
    </dsp:sp>
    <dsp:sp modelId="{B563CE55-D95E-4AB4-96E9-129C7AC492F9}">
      <dsp:nvSpPr>
        <dsp:cNvPr id="0" name=""/>
        <dsp:cNvSpPr/>
      </dsp:nvSpPr>
      <dsp:spPr>
        <a:xfrm>
          <a:off x="0" y="2419491"/>
          <a:ext cx="2962656" cy="76767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err="1" smtClean="0"/>
            <a:t>Sparsity</a:t>
          </a:r>
          <a:r>
            <a:rPr lang="en-US" sz="2100" kern="1200" smtClean="0"/>
            <a:t>-based </a:t>
          </a:r>
          <a:r>
            <a:rPr lang="en-US" sz="2100" kern="1200" err="1" smtClean="0"/>
            <a:t>sinogram</a:t>
          </a:r>
          <a:r>
            <a:rPr lang="en-US" sz="2100" kern="1200" smtClean="0"/>
            <a:t> restoration</a:t>
          </a:r>
          <a:endParaRPr lang="he-IL" sz="2100" kern="1200"/>
        </a:p>
      </dsp:txBody>
      <dsp:txXfrm>
        <a:off x="0" y="2419491"/>
        <a:ext cx="2962656" cy="767674"/>
      </dsp:txXfrm>
    </dsp:sp>
    <dsp:sp modelId="{DB92752E-F3B1-4995-8254-EF059A96390B}">
      <dsp:nvSpPr>
        <dsp:cNvPr id="0" name=""/>
        <dsp:cNvSpPr/>
      </dsp:nvSpPr>
      <dsp:spPr>
        <a:xfrm rot="5400000">
          <a:off x="5289058" y="975914"/>
          <a:ext cx="614139" cy="52669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smtClean="0"/>
            <a:t>Adaptation of the method to low-dose CT reconstruction</a:t>
          </a:r>
          <a:endParaRPr lang="he-IL" sz="1700" kern="1200"/>
        </a:p>
      </dsp:txBody>
      <dsp:txXfrm rot="5400000">
        <a:off x="5289058" y="975914"/>
        <a:ext cx="614139" cy="5266944"/>
      </dsp:txXfrm>
    </dsp:sp>
    <dsp:sp modelId="{2C562A02-859D-46DD-AF1D-D6E885A50FFA}">
      <dsp:nvSpPr>
        <dsp:cNvPr id="0" name=""/>
        <dsp:cNvSpPr/>
      </dsp:nvSpPr>
      <dsp:spPr>
        <a:xfrm>
          <a:off x="0" y="3225549"/>
          <a:ext cx="2962656" cy="76767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smtClean="0"/>
            <a:t>Learned shrinkage in a transform domain</a:t>
          </a:r>
          <a:endParaRPr lang="he-IL" sz="2100" kern="1200"/>
        </a:p>
      </dsp:txBody>
      <dsp:txXfrm>
        <a:off x="0" y="3225549"/>
        <a:ext cx="2962656" cy="767674"/>
      </dsp:txXfrm>
    </dsp:sp>
    <dsp:sp modelId="{3DC182CE-412C-4F90-9C26-F31E9C6680DA}">
      <dsp:nvSpPr>
        <dsp:cNvPr id="0" name=""/>
        <dsp:cNvSpPr/>
      </dsp:nvSpPr>
      <dsp:spPr>
        <a:xfrm rot="5400000">
          <a:off x="5289058" y="1781972"/>
          <a:ext cx="614139" cy="52669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smtClean="0"/>
            <a:t>Local fusion of multiple versions of the algorithm output</a:t>
          </a:r>
          <a:endParaRPr lang="he-IL" sz="1700" kern="1200"/>
        </a:p>
      </dsp:txBody>
      <dsp:txXfrm rot="5400000">
        <a:off x="5289058" y="1781972"/>
        <a:ext cx="614139" cy="5266944"/>
      </dsp:txXfrm>
    </dsp:sp>
    <dsp:sp modelId="{C57A543B-8A3E-4C74-8C8F-71FF0B9DAB44}">
      <dsp:nvSpPr>
        <dsp:cNvPr id="0" name=""/>
        <dsp:cNvSpPr/>
      </dsp:nvSpPr>
      <dsp:spPr>
        <a:xfrm>
          <a:off x="0" y="4031607"/>
          <a:ext cx="2962656" cy="76767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smtClean="0"/>
            <a:t>Performance boosting of existing algorithms</a:t>
          </a:r>
          <a:endParaRPr lang="he-IL" sz="2100" kern="1200"/>
        </a:p>
      </dsp:txBody>
      <dsp:txXfrm>
        <a:off x="0" y="4031607"/>
        <a:ext cx="2962656" cy="767674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A9FC63D-8140-4FF6-B946-6FB6C49BFA9E}">
      <dsp:nvSpPr>
        <dsp:cNvPr id="0" name=""/>
        <dsp:cNvSpPr/>
      </dsp:nvSpPr>
      <dsp:spPr>
        <a:xfrm rot="5400000">
          <a:off x="5289058" y="-2248316"/>
          <a:ext cx="614139" cy="52669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smtClean="0"/>
            <a:t>Scan model, Noise, Local reconstruction</a:t>
          </a:r>
          <a:endParaRPr lang="he-IL" sz="1700" kern="1200"/>
        </a:p>
      </dsp:txBody>
      <dsp:txXfrm rot="5400000">
        <a:off x="5289058" y="-2248316"/>
        <a:ext cx="614139" cy="5266944"/>
      </dsp:txXfrm>
    </dsp:sp>
    <dsp:sp modelId="{59458969-1CA1-4A2B-B6DE-F85B278D1A9D}">
      <dsp:nvSpPr>
        <dsp:cNvPr id="0" name=""/>
        <dsp:cNvSpPr/>
      </dsp:nvSpPr>
      <dsp:spPr>
        <a:xfrm>
          <a:off x="0" y="1318"/>
          <a:ext cx="2962656" cy="76767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smtClean="0"/>
            <a:t>Intro to Computed Tomography</a:t>
          </a:r>
          <a:endParaRPr lang="he-IL" sz="2100" kern="1200"/>
        </a:p>
      </dsp:txBody>
      <dsp:txXfrm>
        <a:off x="0" y="1318"/>
        <a:ext cx="2962656" cy="767674"/>
      </dsp:txXfrm>
    </dsp:sp>
    <dsp:sp modelId="{20F4537A-EBA8-4C03-8C84-B15E052F5EA9}">
      <dsp:nvSpPr>
        <dsp:cNvPr id="0" name=""/>
        <dsp:cNvSpPr/>
      </dsp:nvSpPr>
      <dsp:spPr>
        <a:xfrm rot="5400000">
          <a:off x="5289058" y="-1442258"/>
          <a:ext cx="614139" cy="52669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smtClean="0"/>
            <a:t>General scheme of supervised learning </a:t>
          </a:r>
          <a:endParaRPr lang="he-IL" sz="1700" kern="1200"/>
        </a:p>
      </dsp:txBody>
      <dsp:txXfrm rot="5400000">
        <a:off x="5289058" y="-1442258"/>
        <a:ext cx="614139" cy="5266944"/>
      </dsp:txXfrm>
    </dsp:sp>
    <dsp:sp modelId="{166688F6-C81F-4168-8E41-D1780FF27BE8}">
      <dsp:nvSpPr>
        <dsp:cNvPr id="0" name=""/>
        <dsp:cNvSpPr/>
      </dsp:nvSpPr>
      <dsp:spPr>
        <a:xfrm>
          <a:off x="0" y="807376"/>
          <a:ext cx="2962656" cy="76767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smtClean="0"/>
            <a:t>Framework of adaptive reconstruction</a:t>
          </a:r>
          <a:endParaRPr lang="he-IL" sz="2100" kern="1200"/>
        </a:p>
      </dsp:txBody>
      <dsp:txXfrm>
        <a:off x="0" y="807376"/>
        <a:ext cx="2962656" cy="767674"/>
      </dsp:txXfrm>
    </dsp:sp>
    <dsp:sp modelId="{56B85E5F-8F72-48C8-862F-B2492FBA1AE3}">
      <dsp:nvSpPr>
        <dsp:cNvPr id="0" name=""/>
        <dsp:cNvSpPr/>
      </dsp:nvSpPr>
      <dsp:spPr>
        <a:xfrm rot="5400000">
          <a:off x="5289058" y="-636200"/>
          <a:ext cx="614139" cy="52669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smtClean="0"/>
            <a:t>Learned FBP filter for local reconstruction</a:t>
          </a:r>
          <a:endParaRPr lang="he-IL" sz="1700" kern="1200"/>
        </a:p>
      </dsp:txBody>
      <dsp:txXfrm rot="5400000">
        <a:off x="5289058" y="-636200"/>
        <a:ext cx="614139" cy="5266944"/>
      </dsp:txXfrm>
    </dsp:sp>
    <dsp:sp modelId="{451C1962-5FD8-4FCD-AAE6-3FCB83BE6C3A}">
      <dsp:nvSpPr>
        <dsp:cNvPr id="0" name=""/>
        <dsp:cNvSpPr/>
      </dsp:nvSpPr>
      <dsp:spPr>
        <a:xfrm>
          <a:off x="0" y="1613434"/>
          <a:ext cx="2962656" cy="76767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smtClean="0"/>
            <a:t>Adaptive FBP</a:t>
          </a:r>
          <a:endParaRPr lang="he-IL" sz="2100" kern="1200"/>
        </a:p>
      </dsp:txBody>
      <dsp:txXfrm>
        <a:off x="0" y="1613434"/>
        <a:ext cx="2962656" cy="767674"/>
      </dsp:txXfrm>
    </dsp:sp>
    <dsp:sp modelId="{8C65F4EA-D97B-4B70-9FE5-E4D9AF0EF265}">
      <dsp:nvSpPr>
        <dsp:cNvPr id="0" name=""/>
        <dsp:cNvSpPr/>
      </dsp:nvSpPr>
      <dsp:spPr>
        <a:xfrm rot="5400000">
          <a:off x="5289058" y="169856"/>
          <a:ext cx="614139" cy="52669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smtClean="0"/>
            <a:t>Adaptation of K-SVD to low-dose CT reconstruction</a:t>
          </a:r>
          <a:endParaRPr lang="he-IL" sz="1700" kern="1200"/>
        </a:p>
      </dsp:txBody>
      <dsp:txXfrm rot="5400000">
        <a:off x="5289058" y="169856"/>
        <a:ext cx="614139" cy="5266944"/>
      </dsp:txXfrm>
    </dsp:sp>
    <dsp:sp modelId="{B563CE55-D95E-4AB4-96E9-129C7AC492F9}">
      <dsp:nvSpPr>
        <dsp:cNvPr id="0" name=""/>
        <dsp:cNvSpPr/>
      </dsp:nvSpPr>
      <dsp:spPr>
        <a:xfrm>
          <a:off x="0" y="2419491"/>
          <a:ext cx="2962656" cy="76767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err="1" smtClean="0"/>
            <a:t>Sparsity</a:t>
          </a:r>
          <a:r>
            <a:rPr lang="en-US" sz="2100" kern="1200" smtClean="0"/>
            <a:t>-based </a:t>
          </a:r>
          <a:r>
            <a:rPr lang="en-US" sz="2100" kern="1200" err="1" smtClean="0"/>
            <a:t>sinogram</a:t>
          </a:r>
          <a:r>
            <a:rPr lang="en-US" sz="2100" kern="1200" smtClean="0"/>
            <a:t> restoration</a:t>
          </a:r>
          <a:endParaRPr lang="he-IL" sz="2100" kern="1200"/>
        </a:p>
      </dsp:txBody>
      <dsp:txXfrm>
        <a:off x="0" y="2419491"/>
        <a:ext cx="2962656" cy="767674"/>
      </dsp:txXfrm>
    </dsp:sp>
    <dsp:sp modelId="{DB92752E-F3B1-4995-8254-EF059A96390B}">
      <dsp:nvSpPr>
        <dsp:cNvPr id="0" name=""/>
        <dsp:cNvSpPr/>
      </dsp:nvSpPr>
      <dsp:spPr>
        <a:xfrm rot="5400000">
          <a:off x="5289058" y="975914"/>
          <a:ext cx="614139" cy="52669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smtClean="0"/>
            <a:t>Adaptation of the method to low-dose CT reconstruction</a:t>
          </a:r>
          <a:endParaRPr lang="he-IL" sz="1700" kern="1200"/>
        </a:p>
      </dsp:txBody>
      <dsp:txXfrm rot="5400000">
        <a:off x="5289058" y="975914"/>
        <a:ext cx="614139" cy="5266944"/>
      </dsp:txXfrm>
    </dsp:sp>
    <dsp:sp modelId="{2C562A02-859D-46DD-AF1D-D6E885A50FFA}">
      <dsp:nvSpPr>
        <dsp:cNvPr id="0" name=""/>
        <dsp:cNvSpPr/>
      </dsp:nvSpPr>
      <dsp:spPr>
        <a:xfrm>
          <a:off x="0" y="3225549"/>
          <a:ext cx="2962656" cy="76767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smtClean="0"/>
            <a:t>Learned shrinkage in a transform domain</a:t>
          </a:r>
          <a:endParaRPr lang="he-IL" sz="2100" kern="1200"/>
        </a:p>
      </dsp:txBody>
      <dsp:txXfrm>
        <a:off x="0" y="3225549"/>
        <a:ext cx="2962656" cy="767674"/>
      </dsp:txXfrm>
    </dsp:sp>
    <dsp:sp modelId="{3DC182CE-412C-4F90-9C26-F31E9C6680DA}">
      <dsp:nvSpPr>
        <dsp:cNvPr id="0" name=""/>
        <dsp:cNvSpPr/>
      </dsp:nvSpPr>
      <dsp:spPr>
        <a:xfrm rot="5400000">
          <a:off x="5289058" y="1781972"/>
          <a:ext cx="614139" cy="52669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smtClean="0"/>
            <a:t>Local fusion of multiple versions of the algorithm output</a:t>
          </a:r>
          <a:endParaRPr lang="he-IL" sz="1700" kern="1200"/>
        </a:p>
      </dsp:txBody>
      <dsp:txXfrm rot="5400000">
        <a:off x="5289058" y="1781972"/>
        <a:ext cx="614139" cy="5266944"/>
      </dsp:txXfrm>
    </dsp:sp>
    <dsp:sp modelId="{C57A543B-8A3E-4C74-8C8F-71FF0B9DAB44}">
      <dsp:nvSpPr>
        <dsp:cNvPr id="0" name=""/>
        <dsp:cNvSpPr/>
      </dsp:nvSpPr>
      <dsp:spPr>
        <a:xfrm>
          <a:off x="0" y="4031607"/>
          <a:ext cx="2962656" cy="76767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smtClean="0"/>
            <a:t>Performance boosting of existing algorithms</a:t>
          </a:r>
          <a:endParaRPr lang="he-IL" sz="2100" kern="1200"/>
        </a:p>
      </dsp:txBody>
      <dsp:txXfrm>
        <a:off x="0" y="4031607"/>
        <a:ext cx="2962656" cy="767674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A9FC63D-8140-4FF6-B946-6FB6C49BFA9E}">
      <dsp:nvSpPr>
        <dsp:cNvPr id="0" name=""/>
        <dsp:cNvSpPr/>
      </dsp:nvSpPr>
      <dsp:spPr>
        <a:xfrm rot="5400000">
          <a:off x="5289058" y="-2248316"/>
          <a:ext cx="614139" cy="52669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smtClean="0"/>
            <a:t>Scan model, Noise, Local reconstruction</a:t>
          </a:r>
          <a:endParaRPr lang="he-IL" sz="1700" kern="1200"/>
        </a:p>
      </dsp:txBody>
      <dsp:txXfrm rot="5400000">
        <a:off x="5289058" y="-2248316"/>
        <a:ext cx="614139" cy="5266944"/>
      </dsp:txXfrm>
    </dsp:sp>
    <dsp:sp modelId="{59458969-1CA1-4A2B-B6DE-F85B278D1A9D}">
      <dsp:nvSpPr>
        <dsp:cNvPr id="0" name=""/>
        <dsp:cNvSpPr/>
      </dsp:nvSpPr>
      <dsp:spPr>
        <a:xfrm>
          <a:off x="0" y="1318"/>
          <a:ext cx="2962656" cy="76767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smtClean="0"/>
            <a:t>Intro to Computed Tomography</a:t>
          </a:r>
          <a:endParaRPr lang="he-IL" sz="2100" kern="1200"/>
        </a:p>
      </dsp:txBody>
      <dsp:txXfrm>
        <a:off x="0" y="1318"/>
        <a:ext cx="2962656" cy="767674"/>
      </dsp:txXfrm>
    </dsp:sp>
    <dsp:sp modelId="{20F4537A-EBA8-4C03-8C84-B15E052F5EA9}">
      <dsp:nvSpPr>
        <dsp:cNvPr id="0" name=""/>
        <dsp:cNvSpPr/>
      </dsp:nvSpPr>
      <dsp:spPr>
        <a:xfrm rot="5400000">
          <a:off x="5289058" y="-1442258"/>
          <a:ext cx="614139" cy="52669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smtClean="0"/>
            <a:t>General scheme of supervised learning </a:t>
          </a:r>
          <a:endParaRPr lang="he-IL" sz="1700" kern="1200"/>
        </a:p>
      </dsp:txBody>
      <dsp:txXfrm rot="5400000">
        <a:off x="5289058" y="-1442258"/>
        <a:ext cx="614139" cy="5266944"/>
      </dsp:txXfrm>
    </dsp:sp>
    <dsp:sp modelId="{166688F6-C81F-4168-8E41-D1780FF27BE8}">
      <dsp:nvSpPr>
        <dsp:cNvPr id="0" name=""/>
        <dsp:cNvSpPr/>
      </dsp:nvSpPr>
      <dsp:spPr>
        <a:xfrm>
          <a:off x="0" y="807376"/>
          <a:ext cx="2962656" cy="76767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smtClean="0"/>
            <a:t>Framework of adaptive reconstruction</a:t>
          </a:r>
          <a:endParaRPr lang="he-IL" sz="2100" kern="1200"/>
        </a:p>
      </dsp:txBody>
      <dsp:txXfrm>
        <a:off x="0" y="807376"/>
        <a:ext cx="2962656" cy="767674"/>
      </dsp:txXfrm>
    </dsp:sp>
    <dsp:sp modelId="{56B85E5F-8F72-48C8-862F-B2492FBA1AE3}">
      <dsp:nvSpPr>
        <dsp:cNvPr id="0" name=""/>
        <dsp:cNvSpPr/>
      </dsp:nvSpPr>
      <dsp:spPr>
        <a:xfrm rot="5400000">
          <a:off x="5289058" y="-636200"/>
          <a:ext cx="614139" cy="52669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smtClean="0"/>
            <a:t>Learned FBP filter for local reconstruction</a:t>
          </a:r>
          <a:endParaRPr lang="he-IL" sz="1700" kern="1200"/>
        </a:p>
      </dsp:txBody>
      <dsp:txXfrm rot="5400000">
        <a:off x="5289058" y="-636200"/>
        <a:ext cx="614139" cy="5266944"/>
      </dsp:txXfrm>
    </dsp:sp>
    <dsp:sp modelId="{451C1962-5FD8-4FCD-AAE6-3FCB83BE6C3A}">
      <dsp:nvSpPr>
        <dsp:cNvPr id="0" name=""/>
        <dsp:cNvSpPr/>
      </dsp:nvSpPr>
      <dsp:spPr>
        <a:xfrm>
          <a:off x="0" y="1613434"/>
          <a:ext cx="2962656" cy="76767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smtClean="0"/>
            <a:t>Adaptive FBP</a:t>
          </a:r>
          <a:endParaRPr lang="he-IL" sz="2100" kern="1200"/>
        </a:p>
      </dsp:txBody>
      <dsp:txXfrm>
        <a:off x="0" y="1613434"/>
        <a:ext cx="2962656" cy="767674"/>
      </dsp:txXfrm>
    </dsp:sp>
    <dsp:sp modelId="{8C65F4EA-D97B-4B70-9FE5-E4D9AF0EF265}">
      <dsp:nvSpPr>
        <dsp:cNvPr id="0" name=""/>
        <dsp:cNvSpPr/>
      </dsp:nvSpPr>
      <dsp:spPr>
        <a:xfrm rot="5400000">
          <a:off x="5289058" y="169856"/>
          <a:ext cx="614139" cy="52669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smtClean="0"/>
            <a:t>Adaptation of K-SVD to low-dose CT reconstruction</a:t>
          </a:r>
          <a:endParaRPr lang="he-IL" sz="1700" kern="1200"/>
        </a:p>
      </dsp:txBody>
      <dsp:txXfrm rot="5400000">
        <a:off x="5289058" y="169856"/>
        <a:ext cx="614139" cy="5266944"/>
      </dsp:txXfrm>
    </dsp:sp>
    <dsp:sp modelId="{B563CE55-D95E-4AB4-96E9-129C7AC492F9}">
      <dsp:nvSpPr>
        <dsp:cNvPr id="0" name=""/>
        <dsp:cNvSpPr/>
      </dsp:nvSpPr>
      <dsp:spPr>
        <a:xfrm>
          <a:off x="0" y="2419491"/>
          <a:ext cx="2962656" cy="76767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err="1" smtClean="0"/>
            <a:t>Sparsity</a:t>
          </a:r>
          <a:r>
            <a:rPr lang="en-US" sz="2100" kern="1200" smtClean="0"/>
            <a:t>-based </a:t>
          </a:r>
          <a:r>
            <a:rPr lang="en-US" sz="2100" kern="1200" err="1" smtClean="0"/>
            <a:t>sinogram</a:t>
          </a:r>
          <a:r>
            <a:rPr lang="en-US" sz="2100" kern="1200" smtClean="0"/>
            <a:t> restoration</a:t>
          </a:r>
          <a:endParaRPr lang="he-IL" sz="2100" kern="1200"/>
        </a:p>
      </dsp:txBody>
      <dsp:txXfrm>
        <a:off x="0" y="2419491"/>
        <a:ext cx="2962656" cy="767674"/>
      </dsp:txXfrm>
    </dsp:sp>
    <dsp:sp modelId="{DB92752E-F3B1-4995-8254-EF059A96390B}">
      <dsp:nvSpPr>
        <dsp:cNvPr id="0" name=""/>
        <dsp:cNvSpPr/>
      </dsp:nvSpPr>
      <dsp:spPr>
        <a:xfrm rot="5400000">
          <a:off x="5289058" y="975914"/>
          <a:ext cx="614139" cy="52669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smtClean="0"/>
            <a:t>Adaptation of the method to low-dose CT reconstruction</a:t>
          </a:r>
          <a:endParaRPr lang="he-IL" sz="1700" kern="1200"/>
        </a:p>
      </dsp:txBody>
      <dsp:txXfrm rot="5400000">
        <a:off x="5289058" y="975914"/>
        <a:ext cx="614139" cy="5266944"/>
      </dsp:txXfrm>
    </dsp:sp>
    <dsp:sp modelId="{2C562A02-859D-46DD-AF1D-D6E885A50FFA}">
      <dsp:nvSpPr>
        <dsp:cNvPr id="0" name=""/>
        <dsp:cNvSpPr/>
      </dsp:nvSpPr>
      <dsp:spPr>
        <a:xfrm>
          <a:off x="0" y="3225549"/>
          <a:ext cx="2962656" cy="76767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smtClean="0"/>
            <a:t>Learned shrinkage in a transform domain</a:t>
          </a:r>
          <a:endParaRPr lang="he-IL" sz="2100" kern="1200"/>
        </a:p>
      </dsp:txBody>
      <dsp:txXfrm>
        <a:off x="0" y="3225549"/>
        <a:ext cx="2962656" cy="767674"/>
      </dsp:txXfrm>
    </dsp:sp>
    <dsp:sp modelId="{3DC182CE-412C-4F90-9C26-F31E9C6680DA}">
      <dsp:nvSpPr>
        <dsp:cNvPr id="0" name=""/>
        <dsp:cNvSpPr/>
      </dsp:nvSpPr>
      <dsp:spPr>
        <a:xfrm rot="5400000">
          <a:off x="5289058" y="1781972"/>
          <a:ext cx="614139" cy="526694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700" kern="1200" smtClean="0"/>
            <a:t>Local fusion of multiple versions of the algorithm output</a:t>
          </a:r>
          <a:endParaRPr lang="he-IL" sz="1700" kern="1200"/>
        </a:p>
      </dsp:txBody>
      <dsp:txXfrm rot="5400000">
        <a:off x="5289058" y="1781972"/>
        <a:ext cx="614139" cy="5266944"/>
      </dsp:txXfrm>
    </dsp:sp>
    <dsp:sp modelId="{C57A543B-8A3E-4C74-8C8F-71FF0B9DAB44}">
      <dsp:nvSpPr>
        <dsp:cNvPr id="0" name=""/>
        <dsp:cNvSpPr/>
      </dsp:nvSpPr>
      <dsp:spPr>
        <a:xfrm>
          <a:off x="0" y="4031607"/>
          <a:ext cx="2962656" cy="767674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100" kern="1200" smtClean="0"/>
            <a:t>Performance boosting of existing algorithms</a:t>
          </a:r>
          <a:endParaRPr lang="he-IL" sz="2100" kern="1200"/>
        </a:p>
      </dsp:txBody>
      <dsp:txXfrm>
        <a:off x="0" y="4031607"/>
        <a:ext cx="2962656" cy="7676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3" Type="http://schemas.openxmlformats.org/officeDocument/2006/relationships/image" Target="../media/image7.wmf"/><Relationship Id="rId7" Type="http://schemas.openxmlformats.org/officeDocument/2006/relationships/image" Target="../media/image11.wmf"/><Relationship Id="rId12" Type="http://schemas.openxmlformats.org/officeDocument/2006/relationships/image" Target="../media/image16.wmf"/><Relationship Id="rId2" Type="http://schemas.openxmlformats.org/officeDocument/2006/relationships/image" Target="../media/image6.wmf"/><Relationship Id="rId1" Type="http://schemas.openxmlformats.org/officeDocument/2006/relationships/image" Target="../media/image5.wmf"/><Relationship Id="rId6" Type="http://schemas.openxmlformats.org/officeDocument/2006/relationships/image" Target="../media/image10.wmf"/><Relationship Id="rId11" Type="http://schemas.openxmlformats.org/officeDocument/2006/relationships/image" Target="../media/image15.wmf"/><Relationship Id="rId5" Type="http://schemas.openxmlformats.org/officeDocument/2006/relationships/image" Target="../media/image9.wmf"/><Relationship Id="rId10" Type="http://schemas.openxmlformats.org/officeDocument/2006/relationships/image" Target="../media/image14.wmf"/><Relationship Id="rId4" Type="http://schemas.openxmlformats.org/officeDocument/2006/relationships/image" Target="../media/image8.wmf"/><Relationship Id="rId9" Type="http://schemas.openxmlformats.org/officeDocument/2006/relationships/image" Target="../media/image13.wmf"/></Relationships>
</file>

<file path=ppt/drawings/_rels/vmlDrawing10.v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wmf"/><Relationship Id="rId13" Type="http://schemas.openxmlformats.org/officeDocument/2006/relationships/image" Target="../media/image138.wmf"/><Relationship Id="rId3" Type="http://schemas.openxmlformats.org/officeDocument/2006/relationships/image" Target="../media/image128.wmf"/><Relationship Id="rId7" Type="http://schemas.openxmlformats.org/officeDocument/2006/relationships/image" Target="../media/image132.wmf"/><Relationship Id="rId12" Type="http://schemas.openxmlformats.org/officeDocument/2006/relationships/image" Target="../media/image137.wmf"/><Relationship Id="rId2" Type="http://schemas.openxmlformats.org/officeDocument/2006/relationships/image" Target="../media/image127.wmf"/><Relationship Id="rId16" Type="http://schemas.openxmlformats.org/officeDocument/2006/relationships/image" Target="../media/image141.wmf"/><Relationship Id="rId1" Type="http://schemas.openxmlformats.org/officeDocument/2006/relationships/image" Target="../media/image126.wmf"/><Relationship Id="rId6" Type="http://schemas.openxmlformats.org/officeDocument/2006/relationships/image" Target="../media/image131.wmf"/><Relationship Id="rId11" Type="http://schemas.openxmlformats.org/officeDocument/2006/relationships/image" Target="../media/image136.wmf"/><Relationship Id="rId5" Type="http://schemas.openxmlformats.org/officeDocument/2006/relationships/image" Target="../media/image130.wmf"/><Relationship Id="rId15" Type="http://schemas.openxmlformats.org/officeDocument/2006/relationships/image" Target="../media/image140.wmf"/><Relationship Id="rId10" Type="http://schemas.openxmlformats.org/officeDocument/2006/relationships/image" Target="../media/image135.wmf"/><Relationship Id="rId4" Type="http://schemas.openxmlformats.org/officeDocument/2006/relationships/image" Target="../media/image129.wmf"/><Relationship Id="rId9" Type="http://schemas.openxmlformats.org/officeDocument/2006/relationships/image" Target="../media/image134.wmf"/><Relationship Id="rId14" Type="http://schemas.openxmlformats.org/officeDocument/2006/relationships/image" Target="../media/image139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wmf"/><Relationship Id="rId2" Type="http://schemas.openxmlformats.org/officeDocument/2006/relationships/image" Target="../media/image143.wmf"/><Relationship Id="rId1" Type="http://schemas.openxmlformats.org/officeDocument/2006/relationships/image" Target="../media/image142.wmf"/><Relationship Id="rId6" Type="http://schemas.openxmlformats.org/officeDocument/2006/relationships/image" Target="../media/image147.wmf"/><Relationship Id="rId5" Type="http://schemas.openxmlformats.org/officeDocument/2006/relationships/image" Target="../media/image146.wmf"/><Relationship Id="rId4" Type="http://schemas.openxmlformats.org/officeDocument/2006/relationships/image" Target="../media/image145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wmf"/><Relationship Id="rId1" Type="http://schemas.openxmlformats.org/officeDocument/2006/relationships/image" Target="../media/image160.wmf"/></Relationships>
</file>

<file path=ppt/drawings/_rels/vmlDrawing13.v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wmf"/><Relationship Id="rId3" Type="http://schemas.openxmlformats.org/officeDocument/2006/relationships/image" Target="../media/image164.wmf"/><Relationship Id="rId7" Type="http://schemas.openxmlformats.org/officeDocument/2006/relationships/image" Target="../media/image136.wmf"/><Relationship Id="rId2" Type="http://schemas.openxmlformats.org/officeDocument/2006/relationships/image" Target="../media/image163.wmf"/><Relationship Id="rId1" Type="http://schemas.openxmlformats.org/officeDocument/2006/relationships/image" Target="../media/image162.wmf"/><Relationship Id="rId6" Type="http://schemas.openxmlformats.org/officeDocument/2006/relationships/image" Target="../media/image130.wmf"/><Relationship Id="rId11" Type="http://schemas.openxmlformats.org/officeDocument/2006/relationships/image" Target="../media/image168.wmf"/><Relationship Id="rId5" Type="http://schemas.openxmlformats.org/officeDocument/2006/relationships/image" Target="../media/image129.wmf"/><Relationship Id="rId10" Type="http://schemas.openxmlformats.org/officeDocument/2006/relationships/image" Target="../media/image167.wmf"/><Relationship Id="rId4" Type="http://schemas.openxmlformats.org/officeDocument/2006/relationships/image" Target="../media/image165.wmf"/><Relationship Id="rId9" Type="http://schemas.openxmlformats.org/officeDocument/2006/relationships/image" Target="../media/image166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9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3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27.wmf"/><Relationship Id="rId3" Type="http://schemas.openxmlformats.org/officeDocument/2006/relationships/image" Target="../media/image22.wmf"/><Relationship Id="rId7" Type="http://schemas.openxmlformats.org/officeDocument/2006/relationships/image" Target="../media/image26.wmf"/><Relationship Id="rId2" Type="http://schemas.openxmlformats.org/officeDocument/2006/relationships/image" Target="../media/image21.wmf"/><Relationship Id="rId1" Type="http://schemas.openxmlformats.org/officeDocument/2006/relationships/image" Target="../media/image20.wmf"/><Relationship Id="rId6" Type="http://schemas.openxmlformats.org/officeDocument/2006/relationships/image" Target="../media/image25.wmf"/><Relationship Id="rId5" Type="http://schemas.openxmlformats.org/officeDocument/2006/relationships/image" Target="../media/image24.wmf"/><Relationship Id="rId10" Type="http://schemas.openxmlformats.org/officeDocument/2006/relationships/image" Target="../media/image29.wmf"/><Relationship Id="rId4" Type="http://schemas.openxmlformats.org/officeDocument/2006/relationships/image" Target="../media/image23.wmf"/><Relationship Id="rId9" Type="http://schemas.openxmlformats.org/officeDocument/2006/relationships/image" Target="../media/image28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57.wmf"/><Relationship Id="rId3" Type="http://schemas.openxmlformats.org/officeDocument/2006/relationships/image" Target="../media/image52.wmf"/><Relationship Id="rId7" Type="http://schemas.openxmlformats.org/officeDocument/2006/relationships/image" Target="../media/image56.wmf"/><Relationship Id="rId2" Type="http://schemas.openxmlformats.org/officeDocument/2006/relationships/image" Target="../media/image51.wmf"/><Relationship Id="rId1" Type="http://schemas.openxmlformats.org/officeDocument/2006/relationships/image" Target="../media/image50.wmf"/><Relationship Id="rId6" Type="http://schemas.openxmlformats.org/officeDocument/2006/relationships/image" Target="../media/image55.wmf"/><Relationship Id="rId5" Type="http://schemas.openxmlformats.org/officeDocument/2006/relationships/image" Target="../media/image54.wmf"/><Relationship Id="rId4" Type="http://schemas.openxmlformats.org/officeDocument/2006/relationships/image" Target="../media/image53.w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65.wmf"/><Relationship Id="rId3" Type="http://schemas.openxmlformats.org/officeDocument/2006/relationships/image" Target="../media/image60.wmf"/><Relationship Id="rId7" Type="http://schemas.openxmlformats.org/officeDocument/2006/relationships/image" Target="../media/image64.wmf"/><Relationship Id="rId2" Type="http://schemas.openxmlformats.org/officeDocument/2006/relationships/image" Target="../media/image59.wmf"/><Relationship Id="rId1" Type="http://schemas.openxmlformats.org/officeDocument/2006/relationships/image" Target="../media/image58.wmf"/><Relationship Id="rId6" Type="http://schemas.openxmlformats.org/officeDocument/2006/relationships/image" Target="../media/image63.wmf"/><Relationship Id="rId5" Type="http://schemas.openxmlformats.org/officeDocument/2006/relationships/image" Target="../media/image62.wmf"/><Relationship Id="rId10" Type="http://schemas.openxmlformats.org/officeDocument/2006/relationships/image" Target="../media/image67.wmf"/><Relationship Id="rId4" Type="http://schemas.openxmlformats.org/officeDocument/2006/relationships/image" Target="../media/image61.wmf"/><Relationship Id="rId9" Type="http://schemas.openxmlformats.org/officeDocument/2006/relationships/image" Target="../media/image66.w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85.wmf"/><Relationship Id="rId3" Type="http://schemas.openxmlformats.org/officeDocument/2006/relationships/image" Target="../media/image80.wmf"/><Relationship Id="rId7" Type="http://schemas.openxmlformats.org/officeDocument/2006/relationships/image" Target="../media/image84.wmf"/><Relationship Id="rId2" Type="http://schemas.openxmlformats.org/officeDocument/2006/relationships/image" Target="../media/image79.wmf"/><Relationship Id="rId1" Type="http://schemas.openxmlformats.org/officeDocument/2006/relationships/image" Target="../media/image78.wmf"/><Relationship Id="rId6" Type="http://schemas.openxmlformats.org/officeDocument/2006/relationships/image" Target="../media/image83.wmf"/><Relationship Id="rId5" Type="http://schemas.openxmlformats.org/officeDocument/2006/relationships/image" Target="../media/image82.wmf"/><Relationship Id="rId4" Type="http://schemas.openxmlformats.org/officeDocument/2006/relationships/image" Target="../media/image81.wmf"/><Relationship Id="rId9" Type="http://schemas.openxmlformats.org/officeDocument/2006/relationships/image" Target="../media/image86.wmf"/></Relationships>
</file>

<file path=ppt/drawings/_rels/vmlDrawing6.v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wmf"/><Relationship Id="rId3" Type="http://schemas.openxmlformats.org/officeDocument/2006/relationships/image" Target="../media/image102.wmf"/><Relationship Id="rId7" Type="http://schemas.openxmlformats.org/officeDocument/2006/relationships/image" Target="../media/image106.wmf"/><Relationship Id="rId2" Type="http://schemas.openxmlformats.org/officeDocument/2006/relationships/image" Target="../media/image101.wmf"/><Relationship Id="rId1" Type="http://schemas.openxmlformats.org/officeDocument/2006/relationships/image" Target="../media/image100.wmf"/><Relationship Id="rId6" Type="http://schemas.openxmlformats.org/officeDocument/2006/relationships/image" Target="../media/image105.wmf"/><Relationship Id="rId5" Type="http://schemas.openxmlformats.org/officeDocument/2006/relationships/image" Target="../media/image104.wmf"/><Relationship Id="rId4" Type="http://schemas.openxmlformats.org/officeDocument/2006/relationships/image" Target="../media/image103.wmf"/></Relationships>
</file>

<file path=ppt/drawings/_rels/vmlDrawing7.v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wmf"/><Relationship Id="rId3" Type="http://schemas.openxmlformats.org/officeDocument/2006/relationships/image" Target="../media/image111.wmf"/><Relationship Id="rId7" Type="http://schemas.openxmlformats.org/officeDocument/2006/relationships/image" Target="../media/image115.wmf"/><Relationship Id="rId2" Type="http://schemas.openxmlformats.org/officeDocument/2006/relationships/image" Target="../media/image110.wmf"/><Relationship Id="rId1" Type="http://schemas.openxmlformats.org/officeDocument/2006/relationships/image" Target="../media/image109.wmf"/><Relationship Id="rId6" Type="http://schemas.openxmlformats.org/officeDocument/2006/relationships/image" Target="../media/image114.wmf"/><Relationship Id="rId5" Type="http://schemas.openxmlformats.org/officeDocument/2006/relationships/image" Target="../media/image113.wmf"/><Relationship Id="rId4" Type="http://schemas.openxmlformats.org/officeDocument/2006/relationships/image" Target="../media/image112.wmf"/><Relationship Id="rId9" Type="http://schemas.openxmlformats.org/officeDocument/2006/relationships/image" Target="../media/image117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wmf"/><Relationship Id="rId1" Type="http://schemas.openxmlformats.org/officeDocument/2006/relationships/image" Target="../media/image118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wmf"/><Relationship Id="rId2" Type="http://schemas.openxmlformats.org/officeDocument/2006/relationships/image" Target="../media/image121.wmf"/><Relationship Id="rId1" Type="http://schemas.openxmlformats.org/officeDocument/2006/relationships/image" Target="../media/image120.wmf"/><Relationship Id="rId6" Type="http://schemas.openxmlformats.org/officeDocument/2006/relationships/image" Target="../media/image125.wmf"/><Relationship Id="rId5" Type="http://schemas.openxmlformats.org/officeDocument/2006/relationships/image" Target="../media/image124.wmf"/><Relationship Id="rId4" Type="http://schemas.openxmlformats.org/officeDocument/2006/relationships/image" Target="../media/image12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DD1AAC-1256-47B8-B147-874CF29F4A61}" type="datetimeFigureOut">
              <a:rPr lang="en-US" smtClean="0"/>
              <a:pPr/>
              <a:t>4/3/2012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6CF8AE-B664-4646-8F0B-0C03789994B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CF8AE-B664-4646-8F0B-0C03789994B6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CF8AE-B664-4646-8F0B-0C03789994B6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CF8AE-B664-4646-8F0B-0C03789994B6}" type="slidenum">
              <a:rPr lang="en-US" smtClean="0"/>
              <a:pPr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CF8AE-B664-4646-8F0B-0C03789994B6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CF8AE-B664-4646-8F0B-0C03789994B6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CF8AE-B664-4646-8F0B-0C03789994B6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CF8AE-B664-4646-8F0B-0C03789994B6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CF8AE-B664-4646-8F0B-0C03789994B6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CF8AE-B664-4646-8F0B-0C03789994B6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CF8AE-B664-4646-8F0B-0C03789994B6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CF8AE-B664-4646-8F0B-0C03789994B6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CF8AE-B664-4646-8F0B-0C03789994B6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CF8AE-B664-4646-8F0B-0C03789994B6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CF8AE-B664-4646-8F0B-0C03789994B6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CF8AE-B664-4646-8F0B-0C03789994B6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CF8AE-B664-4646-8F0B-0C03789994B6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CF8AE-B664-4646-8F0B-0C03789994B6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CF8AE-B664-4646-8F0B-0C03789994B6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CF8AE-B664-4646-8F0B-0C03789994B6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CF8AE-B664-4646-8F0B-0C03789994B6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CF8AE-B664-4646-8F0B-0C03789994B6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CF8AE-B664-4646-8F0B-0C03789994B6}" type="slidenum">
              <a:rPr lang="en-US" smtClean="0"/>
              <a:pPr/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CF8AE-B664-4646-8F0B-0C03789994B6}" type="slidenum">
              <a:rPr lang="en-US" smtClean="0"/>
              <a:pPr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CF8AE-B664-4646-8F0B-0C03789994B6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CF8AE-B664-4646-8F0B-0C03789994B6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CF8AE-B664-4646-8F0B-0C03789994B6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CF8AE-B664-4646-8F0B-0C03789994B6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CF8AE-B664-4646-8F0B-0C03789994B6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CF8AE-B664-4646-8F0B-0C03789994B6}" type="slidenum">
              <a:rPr lang="en-US" smtClean="0"/>
              <a:pPr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CF8AE-B664-4646-8F0B-0C03789994B6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CF8AE-B664-4646-8F0B-0C03789994B6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CF8AE-B664-4646-8F0B-0C03789994B6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CF8AE-B664-4646-8F0B-0C03789994B6}" type="slidenum">
              <a:rPr lang="en-US" smtClean="0"/>
              <a:pPr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CF8AE-B664-4646-8F0B-0C03789994B6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CF8AE-B664-4646-8F0B-0C03789994B6}" type="slidenum">
              <a:rPr lang="en-US" smtClean="0"/>
              <a:pPr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CF8AE-B664-4646-8F0B-0C03789994B6}" type="slidenum">
              <a:rPr lang="en-US" smtClean="0"/>
              <a:pPr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CF8AE-B664-4646-8F0B-0C03789994B6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CF8AE-B664-4646-8F0B-0C03789994B6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CF8AE-B664-4646-8F0B-0C03789994B6}" type="slidenum">
              <a:rPr lang="en-US" smtClean="0"/>
              <a:pPr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CF8AE-B664-4646-8F0B-0C03789994B6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CF8AE-B664-4646-8F0B-0C03789994B6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CF8AE-B664-4646-8F0B-0C03789994B6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CF8AE-B664-4646-8F0B-0C03789994B6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CF8AE-B664-4646-8F0B-0C03789994B6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6CF8AE-B664-4646-8F0B-0C03789994B6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 cstate="print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Documents and Settings\shtok\Desktop\technion-logo.jp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6400800"/>
            <a:ext cx="381000" cy="457200"/>
          </a:xfrm>
          <a:prstGeom prst="rect">
            <a:avLst/>
          </a:prstGeom>
          <a:noFill/>
        </p:spPr>
      </p:pic>
      <p:sp>
        <p:nvSpPr>
          <p:cNvPr id="11" name="Rounded Rectangle 10"/>
          <p:cNvSpPr/>
          <p:nvPr userDrawn="1"/>
        </p:nvSpPr>
        <p:spPr>
          <a:xfrm>
            <a:off x="152400" y="152400"/>
            <a:ext cx="8839200" cy="6324600"/>
          </a:xfrm>
          <a:prstGeom prst="roundRect">
            <a:avLst>
              <a:gd name="adj" fmla="val 10199"/>
            </a:avLst>
          </a:prstGeom>
          <a:noFill/>
          <a:ln w="28575">
            <a:solidFill>
              <a:schemeClr val="bg2">
                <a:lumMod val="5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9"/>
          <p:cNvSpPr txBox="1">
            <a:spLocks noChangeArrowheads="1"/>
          </p:cNvSpPr>
          <p:nvPr userDrawn="1"/>
        </p:nvSpPr>
        <p:spPr>
          <a:xfrm>
            <a:off x="6781800" y="6516687"/>
            <a:ext cx="2236788" cy="3413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sz="1400" smtClean="0">
                <a:solidFill>
                  <a:srgbClr val="00B050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Ph.D. Talk,  </a:t>
            </a:r>
            <a:r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Apr. </a:t>
            </a:r>
            <a:r>
              <a:rPr kumimoji="0" lang="en-US" sz="1600" b="1" i="0" u="none" strike="noStrike" kern="1200" cap="none" spc="0" normalizeH="0" baseline="0" noProof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2012</a:t>
            </a:r>
            <a:endParaRPr kumimoji="0" lang="en-US" altLang="en-US" sz="1600" b="1" i="0" u="none" strike="noStrike" kern="1200" cap="none" spc="0" normalizeH="0" baseline="0" noProof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533400" y="6519446"/>
            <a:ext cx="221393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600" b="1" smtClean="0">
                <a:solidFill>
                  <a:srgbClr val="00B050"/>
                </a:solidFill>
              </a:rPr>
              <a:t>Computer Science dept.</a:t>
            </a:r>
            <a:endParaRPr lang="en-US" altLang="en-US" sz="1600" b="1">
              <a:solidFill>
                <a:srgbClr val="00B05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1D6D-3429-49F3-B4D5-E6CA03C1D7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1D6D-3429-49F3-B4D5-E6CA03C1D7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1D6D-3429-49F3-B4D5-E6CA03C1D7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1D6D-3429-49F3-B4D5-E6CA03C1D7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1D6D-3429-49F3-B4D5-E6CA03C1D7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1D6D-3429-49F3-B4D5-E6CA03C1D7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1D6D-3429-49F3-B4D5-E6CA03C1D7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1D6D-3429-49F3-B4D5-E6CA03C1D7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1D6D-3429-49F3-B4D5-E6CA03C1D7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3F1D6D-3429-49F3-B4D5-E6CA03C1D72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3F1D6D-3429-49F3-B4D5-E6CA03C1D72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6.bin"/><Relationship Id="rId3" Type="http://schemas.openxmlformats.org/officeDocument/2006/relationships/slideLayout" Target="../slideLayouts/slideLayout1.xml"/><Relationship Id="rId7" Type="http://schemas.openxmlformats.org/officeDocument/2006/relationships/oleObject" Target="../embeddings/oleObject25.bin"/><Relationship Id="rId12" Type="http://schemas.openxmlformats.org/officeDocument/2006/relationships/oleObject" Target="../embeddings/oleObject30.bin"/><Relationship Id="rId2" Type="http://schemas.openxmlformats.org/officeDocument/2006/relationships/tags" Target="../tags/tag4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24.bin"/><Relationship Id="rId11" Type="http://schemas.openxmlformats.org/officeDocument/2006/relationships/oleObject" Target="../embeddings/oleObject29.bin"/><Relationship Id="rId5" Type="http://schemas.openxmlformats.org/officeDocument/2006/relationships/oleObject" Target="../embeddings/oleObject23.bin"/><Relationship Id="rId10" Type="http://schemas.openxmlformats.org/officeDocument/2006/relationships/oleObject" Target="../embeddings/oleObject28.bin"/><Relationship Id="rId4" Type="http://schemas.openxmlformats.org/officeDocument/2006/relationships/notesSlide" Target="../notesSlides/notesSlide10.xml"/><Relationship Id="rId9" Type="http://schemas.openxmlformats.org/officeDocument/2006/relationships/oleObject" Target="../embeddings/oleObject27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wmf"/><Relationship Id="rId13" Type="http://schemas.openxmlformats.org/officeDocument/2006/relationships/image" Target="../media/image77.wmf"/><Relationship Id="rId18" Type="http://schemas.openxmlformats.org/officeDocument/2006/relationships/oleObject" Target="../embeddings/oleObject35.bin"/><Relationship Id="rId3" Type="http://schemas.openxmlformats.org/officeDocument/2006/relationships/notesSlide" Target="../notesSlides/notesSlide11.xml"/><Relationship Id="rId21" Type="http://schemas.openxmlformats.org/officeDocument/2006/relationships/oleObject" Target="../embeddings/oleObject38.bin"/><Relationship Id="rId7" Type="http://schemas.openxmlformats.org/officeDocument/2006/relationships/image" Target="../media/image71.wmf"/><Relationship Id="rId12" Type="http://schemas.openxmlformats.org/officeDocument/2006/relationships/image" Target="../media/image76.wmf"/><Relationship Id="rId17" Type="http://schemas.openxmlformats.org/officeDocument/2006/relationships/oleObject" Target="../embeddings/oleObject34.bin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33.bin"/><Relationship Id="rId20" Type="http://schemas.openxmlformats.org/officeDocument/2006/relationships/oleObject" Target="../embeddings/oleObject37.bin"/><Relationship Id="rId1" Type="http://schemas.openxmlformats.org/officeDocument/2006/relationships/vmlDrawing" Target="../drawings/vmlDrawing4.vml"/><Relationship Id="rId6" Type="http://schemas.openxmlformats.org/officeDocument/2006/relationships/image" Target="../media/image70.jpeg"/><Relationship Id="rId11" Type="http://schemas.openxmlformats.org/officeDocument/2006/relationships/image" Target="../media/image75.wmf"/><Relationship Id="rId5" Type="http://schemas.openxmlformats.org/officeDocument/2006/relationships/image" Target="../media/image69.wmf"/><Relationship Id="rId15" Type="http://schemas.openxmlformats.org/officeDocument/2006/relationships/oleObject" Target="../embeddings/oleObject32.bin"/><Relationship Id="rId23" Type="http://schemas.openxmlformats.org/officeDocument/2006/relationships/oleObject" Target="../embeddings/oleObject40.bin"/><Relationship Id="rId10" Type="http://schemas.openxmlformats.org/officeDocument/2006/relationships/image" Target="../media/image74.wmf"/><Relationship Id="rId19" Type="http://schemas.openxmlformats.org/officeDocument/2006/relationships/oleObject" Target="../embeddings/oleObject36.bin"/><Relationship Id="rId4" Type="http://schemas.openxmlformats.org/officeDocument/2006/relationships/image" Target="../media/image68.wmf"/><Relationship Id="rId9" Type="http://schemas.openxmlformats.org/officeDocument/2006/relationships/image" Target="../media/image73.wmf"/><Relationship Id="rId14" Type="http://schemas.openxmlformats.org/officeDocument/2006/relationships/oleObject" Target="../embeddings/oleObject31.bin"/><Relationship Id="rId22" Type="http://schemas.openxmlformats.org/officeDocument/2006/relationships/oleObject" Target="../embeddings/oleObject39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2.bin"/><Relationship Id="rId13" Type="http://schemas.openxmlformats.org/officeDocument/2006/relationships/oleObject" Target="../embeddings/oleObject47.bin"/><Relationship Id="rId3" Type="http://schemas.openxmlformats.org/officeDocument/2006/relationships/slideLayout" Target="../slideLayouts/slideLayout1.xml"/><Relationship Id="rId7" Type="http://schemas.openxmlformats.org/officeDocument/2006/relationships/oleObject" Target="../embeddings/oleObject41.bin"/><Relationship Id="rId12" Type="http://schemas.openxmlformats.org/officeDocument/2006/relationships/oleObject" Target="../embeddings/oleObject46.bin"/><Relationship Id="rId17" Type="http://schemas.openxmlformats.org/officeDocument/2006/relationships/image" Target="../media/image90.wmf"/><Relationship Id="rId2" Type="http://schemas.openxmlformats.org/officeDocument/2006/relationships/tags" Target="../tags/tag5.xml"/><Relationship Id="rId16" Type="http://schemas.openxmlformats.org/officeDocument/2006/relationships/oleObject" Target="../embeddings/oleObject49.bin"/><Relationship Id="rId1" Type="http://schemas.openxmlformats.org/officeDocument/2006/relationships/vmlDrawing" Target="../drawings/vmlDrawing5.vml"/><Relationship Id="rId6" Type="http://schemas.openxmlformats.org/officeDocument/2006/relationships/image" Target="../media/image88.png"/><Relationship Id="rId11" Type="http://schemas.openxmlformats.org/officeDocument/2006/relationships/oleObject" Target="../embeddings/oleObject45.bin"/><Relationship Id="rId5" Type="http://schemas.openxmlformats.org/officeDocument/2006/relationships/image" Target="../media/image87.wmf"/><Relationship Id="rId15" Type="http://schemas.openxmlformats.org/officeDocument/2006/relationships/image" Target="../media/image89.wmf"/><Relationship Id="rId10" Type="http://schemas.openxmlformats.org/officeDocument/2006/relationships/oleObject" Target="../embeddings/oleObject44.bin"/><Relationship Id="rId4" Type="http://schemas.openxmlformats.org/officeDocument/2006/relationships/notesSlide" Target="../notesSlides/notesSlide13.xml"/><Relationship Id="rId9" Type="http://schemas.openxmlformats.org/officeDocument/2006/relationships/oleObject" Target="../embeddings/oleObject43.bin"/><Relationship Id="rId14" Type="http://schemas.openxmlformats.org/officeDocument/2006/relationships/oleObject" Target="../embeddings/oleObject48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3.wmf"/><Relationship Id="rId4" Type="http://schemas.openxmlformats.org/officeDocument/2006/relationships/image" Target="../media/image92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6.wmf"/><Relationship Id="rId4" Type="http://schemas.openxmlformats.org/officeDocument/2006/relationships/image" Target="../media/image95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w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9.wmf"/><Relationship Id="rId4" Type="http://schemas.openxmlformats.org/officeDocument/2006/relationships/image" Target="../media/image98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3.bin"/><Relationship Id="rId3" Type="http://schemas.openxmlformats.org/officeDocument/2006/relationships/notesSlide" Target="../notesSlides/notesSlide18.xml"/><Relationship Id="rId7" Type="http://schemas.openxmlformats.org/officeDocument/2006/relationships/oleObject" Target="../embeddings/oleObject52.bin"/><Relationship Id="rId12" Type="http://schemas.openxmlformats.org/officeDocument/2006/relationships/oleObject" Target="../embeddings/oleObject57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51.bin"/><Relationship Id="rId11" Type="http://schemas.openxmlformats.org/officeDocument/2006/relationships/oleObject" Target="../embeddings/oleObject56.bin"/><Relationship Id="rId5" Type="http://schemas.openxmlformats.org/officeDocument/2006/relationships/oleObject" Target="../embeddings/oleObject50.bin"/><Relationship Id="rId10" Type="http://schemas.openxmlformats.org/officeDocument/2006/relationships/oleObject" Target="../embeddings/oleObject55.bin"/><Relationship Id="rId4" Type="http://schemas.openxmlformats.org/officeDocument/2006/relationships/image" Target="../media/image108.wmf"/><Relationship Id="rId9" Type="http://schemas.openxmlformats.org/officeDocument/2006/relationships/oleObject" Target="../embeddings/oleObject54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2.bin"/><Relationship Id="rId3" Type="http://schemas.openxmlformats.org/officeDocument/2006/relationships/notesSlide" Target="../notesSlides/notesSlide19.xml"/><Relationship Id="rId7" Type="http://schemas.openxmlformats.org/officeDocument/2006/relationships/oleObject" Target="../embeddings/oleObject61.bin"/><Relationship Id="rId12" Type="http://schemas.openxmlformats.org/officeDocument/2006/relationships/oleObject" Target="../embeddings/oleObject66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60.bin"/><Relationship Id="rId11" Type="http://schemas.openxmlformats.org/officeDocument/2006/relationships/oleObject" Target="../embeddings/oleObject65.bin"/><Relationship Id="rId5" Type="http://schemas.openxmlformats.org/officeDocument/2006/relationships/oleObject" Target="../embeddings/oleObject59.bin"/><Relationship Id="rId10" Type="http://schemas.openxmlformats.org/officeDocument/2006/relationships/oleObject" Target="../embeddings/oleObject64.bin"/><Relationship Id="rId4" Type="http://schemas.openxmlformats.org/officeDocument/2006/relationships/oleObject" Target="../embeddings/oleObject58.bin"/><Relationship Id="rId9" Type="http://schemas.openxmlformats.org/officeDocument/2006/relationships/oleObject" Target="../embeddings/oleObject63.bin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notesSlide" Target="../notesSlides/notesSlide2.xml"/><Relationship Id="rId7" Type="http://schemas.openxmlformats.org/officeDocument/2006/relationships/diagramColors" Target="../diagrams/colors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8.vml"/><Relationship Id="rId5" Type="http://schemas.openxmlformats.org/officeDocument/2006/relationships/oleObject" Target="../embeddings/oleObject68.bin"/><Relationship Id="rId4" Type="http://schemas.openxmlformats.org/officeDocument/2006/relationships/oleObject" Target="../embeddings/oleObject67.bin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3.bin"/><Relationship Id="rId3" Type="http://schemas.openxmlformats.org/officeDocument/2006/relationships/notesSlide" Target="../notesSlides/notesSlide21.xml"/><Relationship Id="rId7" Type="http://schemas.openxmlformats.org/officeDocument/2006/relationships/oleObject" Target="../embeddings/oleObject72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71.bin"/><Relationship Id="rId5" Type="http://schemas.openxmlformats.org/officeDocument/2006/relationships/oleObject" Target="../embeddings/oleObject70.bin"/><Relationship Id="rId4" Type="http://schemas.openxmlformats.org/officeDocument/2006/relationships/oleObject" Target="../embeddings/oleObject69.bin"/><Relationship Id="rId9" Type="http://schemas.openxmlformats.org/officeDocument/2006/relationships/oleObject" Target="../embeddings/oleObject74.bin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0.bin"/><Relationship Id="rId13" Type="http://schemas.openxmlformats.org/officeDocument/2006/relationships/oleObject" Target="../embeddings/oleObject85.bin"/><Relationship Id="rId18" Type="http://schemas.openxmlformats.org/officeDocument/2006/relationships/oleObject" Target="../embeddings/oleObject90.bin"/><Relationship Id="rId3" Type="http://schemas.openxmlformats.org/officeDocument/2006/relationships/oleObject" Target="../embeddings/oleObject75.bin"/><Relationship Id="rId7" Type="http://schemas.openxmlformats.org/officeDocument/2006/relationships/oleObject" Target="../embeddings/oleObject79.bin"/><Relationship Id="rId12" Type="http://schemas.openxmlformats.org/officeDocument/2006/relationships/oleObject" Target="../embeddings/oleObject84.bin"/><Relationship Id="rId17" Type="http://schemas.openxmlformats.org/officeDocument/2006/relationships/oleObject" Target="../embeddings/oleObject89.bin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88.bin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78.bin"/><Relationship Id="rId11" Type="http://schemas.openxmlformats.org/officeDocument/2006/relationships/oleObject" Target="../embeddings/oleObject83.bin"/><Relationship Id="rId5" Type="http://schemas.openxmlformats.org/officeDocument/2006/relationships/oleObject" Target="../embeddings/oleObject77.bin"/><Relationship Id="rId15" Type="http://schemas.openxmlformats.org/officeDocument/2006/relationships/oleObject" Target="../embeddings/oleObject87.bin"/><Relationship Id="rId10" Type="http://schemas.openxmlformats.org/officeDocument/2006/relationships/oleObject" Target="../embeddings/oleObject82.bin"/><Relationship Id="rId19" Type="http://schemas.openxmlformats.org/officeDocument/2006/relationships/oleObject" Target="../embeddings/oleObject91.bin"/><Relationship Id="rId4" Type="http://schemas.openxmlformats.org/officeDocument/2006/relationships/oleObject" Target="../embeddings/oleObject76.bin"/><Relationship Id="rId9" Type="http://schemas.openxmlformats.org/officeDocument/2006/relationships/oleObject" Target="../embeddings/oleObject81.bin"/><Relationship Id="rId14" Type="http://schemas.openxmlformats.org/officeDocument/2006/relationships/oleObject" Target="../embeddings/oleObject86.bin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96.bin"/><Relationship Id="rId3" Type="http://schemas.openxmlformats.org/officeDocument/2006/relationships/notesSlide" Target="../notesSlides/notesSlide22.xml"/><Relationship Id="rId7" Type="http://schemas.openxmlformats.org/officeDocument/2006/relationships/oleObject" Target="../embeddings/oleObject9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94.bin"/><Relationship Id="rId5" Type="http://schemas.openxmlformats.org/officeDocument/2006/relationships/oleObject" Target="../embeddings/oleObject93.bin"/><Relationship Id="rId4" Type="http://schemas.openxmlformats.org/officeDocument/2006/relationships/oleObject" Target="../embeddings/oleObject92.bin"/><Relationship Id="rId9" Type="http://schemas.openxmlformats.org/officeDocument/2006/relationships/oleObject" Target="../embeddings/oleObject97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w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1.wmf"/><Relationship Id="rId5" Type="http://schemas.openxmlformats.org/officeDocument/2006/relationships/image" Target="../media/image150.wmf"/><Relationship Id="rId4" Type="http://schemas.openxmlformats.org/officeDocument/2006/relationships/image" Target="../media/image149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w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5.wmf"/><Relationship Id="rId5" Type="http://schemas.openxmlformats.org/officeDocument/2006/relationships/image" Target="../media/image154.wmf"/><Relationship Id="rId4" Type="http://schemas.openxmlformats.org/officeDocument/2006/relationships/image" Target="../media/image153.w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w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9.wmf"/><Relationship Id="rId5" Type="http://schemas.openxmlformats.org/officeDocument/2006/relationships/image" Target="../media/image158.wmf"/><Relationship Id="rId4" Type="http://schemas.openxmlformats.org/officeDocument/2006/relationships/image" Target="../media/image157.w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0.xml"/><Relationship Id="rId3" Type="http://schemas.openxmlformats.org/officeDocument/2006/relationships/notesSlide" Target="../notesSlides/notesSlide27.xml"/><Relationship Id="rId7" Type="http://schemas.openxmlformats.org/officeDocument/2006/relationships/diagramLayout" Target="../diagrams/layout10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2.vml"/><Relationship Id="rId6" Type="http://schemas.openxmlformats.org/officeDocument/2006/relationships/diagramData" Target="../diagrams/data10.xml"/><Relationship Id="rId11" Type="http://schemas.openxmlformats.org/officeDocument/2006/relationships/oleObject" Target="../embeddings/oleObject100.bin"/><Relationship Id="rId5" Type="http://schemas.openxmlformats.org/officeDocument/2006/relationships/oleObject" Target="../embeddings/oleObject99.bin"/><Relationship Id="rId10" Type="http://schemas.microsoft.com/office/2007/relationships/diagramDrawing" Target="../diagrams/drawing10.xml"/><Relationship Id="rId4" Type="http://schemas.openxmlformats.org/officeDocument/2006/relationships/oleObject" Target="../embeddings/oleObject98.bin"/><Relationship Id="rId9" Type="http://schemas.openxmlformats.org/officeDocument/2006/relationships/diagramColors" Target="../diagrams/colors10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5.bin"/><Relationship Id="rId13" Type="http://schemas.openxmlformats.org/officeDocument/2006/relationships/oleObject" Target="../embeddings/oleObject110.bin"/><Relationship Id="rId3" Type="http://schemas.openxmlformats.org/officeDocument/2006/relationships/notesSlide" Target="../notesSlides/notesSlide28.xml"/><Relationship Id="rId7" Type="http://schemas.openxmlformats.org/officeDocument/2006/relationships/oleObject" Target="../embeddings/oleObject104.bin"/><Relationship Id="rId12" Type="http://schemas.openxmlformats.org/officeDocument/2006/relationships/oleObject" Target="../embeddings/oleObject109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103.bin"/><Relationship Id="rId11" Type="http://schemas.openxmlformats.org/officeDocument/2006/relationships/oleObject" Target="../embeddings/oleObject108.bin"/><Relationship Id="rId5" Type="http://schemas.openxmlformats.org/officeDocument/2006/relationships/oleObject" Target="../embeddings/oleObject102.bin"/><Relationship Id="rId10" Type="http://schemas.openxmlformats.org/officeDocument/2006/relationships/oleObject" Target="../embeddings/oleObject107.bin"/><Relationship Id="rId4" Type="http://schemas.openxmlformats.org/officeDocument/2006/relationships/oleObject" Target="../embeddings/oleObject101.bin"/><Relationship Id="rId9" Type="http://schemas.openxmlformats.org/officeDocument/2006/relationships/oleObject" Target="../embeddings/oleObject106.bin"/><Relationship Id="rId14" Type="http://schemas.openxmlformats.org/officeDocument/2006/relationships/oleObject" Target="../embeddings/oleObject111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2.bin"/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173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72.wmf"/><Relationship Id="rId5" Type="http://schemas.openxmlformats.org/officeDocument/2006/relationships/image" Target="../media/image171.wmf"/><Relationship Id="rId4" Type="http://schemas.openxmlformats.org/officeDocument/2006/relationships/image" Target="../media/image170.w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wmf"/><Relationship Id="rId7" Type="http://schemas.openxmlformats.org/officeDocument/2006/relationships/image" Target="../media/image176.w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1.wmf"/><Relationship Id="rId5" Type="http://schemas.openxmlformats.org/officeDocument/2006/relationships/image" Target="../media/image150.wmf"/><Relationship Id="rId4" Type="http://schemas.openxmlformats.org/officeDocument/2006/relationships/image" Target="../media/image175.w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w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7.wmf"/><Relationship Id="rId5" Type="http://schemas.openxmlformats.org/officeDocument/2006/relationships/image" Target="../media/image151.wmf"/><Relationship Id="rId4" Type="http://schemas.openxmlformats.org/officeDocument/2006/relationships/image" Target="../media/image150.w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w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2.wmf"/><Relationship Id="rId5" Type="http://schemas.openxmlformats.org/officeDocument/2006/relationships/image" Target="../media/image155.wmf"/><Relationship Id="rId4" Type="http://schemas.openxmlformats.org/officeDocument/2006/relationships/image" Target="../media/image179.w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w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1.wmf"/><Relationship Id="rId5" Type="http://schemas.openxmlformats.org/officeDocument/2006/relationships/image" Target="../media/image157.wmf"/><Relationship Id="rId4" Type="http://schemas.openxmlformats.org/officeDocument/2006/relationships/image" Target="../media/image156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w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1.wmf"/><Relationship Id="rId4" Type="http://schemas.openxmlformats.org/officeDocument/2006/relationships/image" Target="../media/image150.w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5.vml"/><Relationship Id="rId5" Type="http://schemas.openxmlformats.org/officeDocument/2006/relationships/oleObject" Target="../embeddings/oleObject113.bin"/><Relationship Id="rId4" Type="http://schemas.openxmlformats.org/officeDocument/2006/relationships/image" Target="../media/image185.w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w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9.wmf"/><Relationship Id="rId5" Type="http://schemas.openxmlformats.org/officeDocument/2006/relationships/image" Target="../media/image188.wmf"/><Relationship Id="rId4" Type="http://schemas.openxmlformats.org/officeDocument/2006/relationships/image" Target="../media/image187.w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w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oleObject" Target="../embeddings/oleObject7.bin"/><Relationship Id="rId18" Type="http://schemas.openxmlformats.org/officeDocument/2006/relationships/oleObject" Target="../embeddings/oleObject12.bin"/><Relationship Id="rId3" Type="http://schemas.openxmlformats.org/officeDocument/2006/relationships/notesSlide" Target="../notesSlides/notesSlide4.xml"/><Relationship Id="rId7" Type="http://schemas.openxmlformats.org/officeDocument/2006/relationships/oleObject" Target="../embeddings/oleObject2.bin"/><Relationship Id="rId12" Type="http://schemas.openxmlformats.org/officeDocument/2006/relationships/image" Target="../media/image19.wmf"/><Relationship Id="rId17" Type="http://schemas.openxmlformats.org/officeDocument/2006/relationships/oleObject" Target="../embeddings/oleObject11.bin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10.bin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oleObject" Target="../embeddings/oleObject6.bin"/><Relationship Id="rId5" Type="http://schemas.openxmlformats.org/officeDocument/2006/relationships/image" Target="../media/image18.jpeg"/><Relationship Id="rId15" Type="http://schemas.openxmlformats.org/officeDocument/2006/relationships/oleObject" Target="../embeddings/oleObject9.bin"/><Relationship Id="rId10" Type="http://schemas.openxmlformats.org/officeDocument/2006/relationships/oleObject" Target="../embeddings/oleObject5.bin"/><Relationship Id="rId4" Type="http://schemas.openxmlformats.org/officeDocument/2006/relationships/image" Target="../media/image17.jpeg"/><Relationship Id="rId9" Type="http://schemas.openxmlformats.org/officeDocument/2006/relationships/oleObject" Target="../embeddings/oleObject4.bin"/><Relationship Id="rId14" Type="http://schemas.openxmlformats.org/officeDocument/2006/relationships/oleObject" Target="../embeddings/oleObject8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w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1.wmf"/><Relationship Id="rId5" Type="http://schemas.openxmlformats.org/officeDocument/2006/relationships/image" Target="../media/image150.wmf"/><Relationship Id="rId4" Type="http://schemas.openxmlformats.org/officeDocument/2006/relationships/image" Target="../media/image192.w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w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2.wmf"/><Relationship Id="rId5" Type="http://schemas.openxmlformats.org/officeDocument/2006/relationships/image" Target="../media/image155.wmf"/><Relationship Id="rId4" Type="http://schemas.openxmlformats.org/officeDocument/2006/relationships/image" Target="../media/image194.w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w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7.wmf"/><Relationship Id="rId5" Type="http://schemas.openxmlformats.org/officeDocument/2006/relationships/image" Target="../media/image156.wmf"/><Relationship Id="rId4" Type="http://schemas.openxmlformats.org/officeDocument/2006/relationships/image" Target="../media/image196.w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w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1.wmf"/><Relationship Id="rId5" Type="http://schemas.openxmlformats.org/officeDocument/2006/relationships/image" Target="../media/image150.wmf"/><Relationship Id="rId4" Type="http://schemas.openxmlformats.org/officeDocument/2006/relationships/image" Target="../media/image198.wmf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4.jpeg"/><Relationship Id="rId13" Type="http://schemas.openxmlformats.org/officeDocument/2006/relationships/image" Target="../media/image209.jpeg"/><Relationship Id="rId3" Type="http://schemas.openxmlformats.org/officeDocument/2006/relationships/image" Target="../media/image199.jpeg"/><Relationship Id="rId7" Type="http://schemas.openxmlformats.org/officeDocument/2006/relationships/image" Target="../media/image203.jpeg"/><Relationship Id="rId12" Type="http://schemas.openxmlformats.org/officeDocument/2006/relationships/image" Target="../media/image208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2.jpeg"/><Relationship Id="rId11" Type="http://schemas.openxmlformats.org/officeDocument/2006/relationships/image" Target="../media/image207.jpeg"/><Relationship Id="rId5" Type="http://schemas.openxmlformats.org/officeDocument/2006/relationships/image" Target="../media/image201.jpeg"/><Relationship Id="rId10" Type="http://schemas.openxmlformats.org/officeDocument/2006/relationships/image" Target="../media/image206.jpeg"/><Relationship Id="rId4" Type="http://schemas.openxmlformats.org/officeDocument/2006/relationships/image" Target="../media/image200.jpeg"/><Relationship Id="rId9" Type="http://schemas.openxmlformats.org/officeDocument/2006/relationships/image" Target="../media/image205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13" Type="http://schemas.openxmlformats.org/officeDocument/2006/relationships/oleObject" Target="../embeddings/oleObject17.bin"/><Relationship Id="rId18" Type="http://schemas.openxmlformats.org/officeDocument/2006/relationships/oleObject" Target="../embeddings/oleObject21.bin"/><Relationship Id="rId3" Type="http://schemas.openxmlformats.org/officeDocument/2006/relationships/notesSlide" Target="../notesSlides/notesSlide5.xml"/><Relationship Id="rId7" Type="http://schemas.openxmlformats.org/officeDocument/2006/relationships/diagramColors" Target="../diagrams/colors2.xml"/><Relationship Id="rId12" Type="http://schemas.openxmlformats.org/officeDocument/2006/relationships/oleObject" Target="../embeddings/oleObject16.bin"/><Relationship Id="rId17" Type="http://schemas.openxmlformats.org/officeDocument/2006/relationships/image" Target="../media/image30.wmf"/><Relationship Id="rId2" Type="http://schemas.openxmlformats.org/officeDocument/2006/relationships/slideLayout" Target="../slideLayouts/slideLayout1.xml"/><Relationship Id="rId16" Type="http://schemas.openxmlformats.org/officeDocument/2006/relationships/oleObject" Target="../embeddings/oleObject20.bin"/><Relationship Id="rId1" Type="http://schemas.openxmlformats.org/officeDocument/2006/relationships/vmlDrawing" Target="../drawings/vmlDrawing2.vml"/><Relationship Id="rId6" Type="http://schemas.openxmlformats.org/officeDocument/2006/relationships/diagramQuickStyle" Target="../diagrams/quickStyle2.xml"/><Relationship Id="rId11" Type="http://schemas.openxmlformats.org/officeDocument/2006/relationships/oleObject" Target="../embeddings/oleObject15.bin"/><Relationship Id="rId5" Type="http://schemas.openxmlformats.org/officeDocument/2006/relationships/diagramLayout" Target="../diagrams/layout2.xml"/><Relationship Id="rId15" Type="http://schemas.openxmlformats.org/officeDocument/2006/relationships/oleObject" Target="../embeddings/oleObject19.bin"/><Relationship Id="rId10" Type="http://schemas.openxmlformats.org/officeDocument/2006/relationships/oleObject" Target="../embeddings/oleObject14.bin"/><Relationship Id="rId19" Type="http://schemas.openxmlformats.org/officeDocument/2006/relationships/oleObject" Target="../embeddings/oleObject22.bin"/><Relationship Id="rId4" Type="http://schemas.openxmlformats.org/officeDocument/2006/relationships/diagramData" Target="../diagrams/data2.xml"/><Relationship Id="rId9" Type="http://schemas.openxmlformats.org/officeDocument/2006/relationships/oleObject" Target="../embeddings/oleObject13.bin"/><Relationship Id="rId14" Type="http://schemas.openxmlformats.org/officeDocument/2006/relationships/oleObject" Target="../embeddings/oleObject18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image" Target="../media/image35.wmf"/><Relationship Id="rId18" Type="http://schemas.microsoft.com/office/2007/relationships/diagramDrawing" Target="../diagrams/drawing4.xml"/><Relationship Id="rId26" Type="http://schemas.openxmlformats.org/officeDocument/2006/relationships/diagramColors" Target="../diagrams/colors5.xml"/><Relationship Id="rId3" Type="http://schemas.openxmlformats.org/officeDocument/2006/relationships/notesSlide" Target="../notesSlides/notesSlide6.xml"/><Relationship Id="rId21" Type="http://schemas.openxmlformats.org/officeDocument/2006/relationships/image" Target="../media/image30.wmf"/><Relationship Id="rId7" Type="http://schemas.openxmlformats.org/officeDocument/2006/relationships/image" Target="../media/image34.wmf"/><Relationship Id="rId12" Type="http://schemas.microsoft.com/office/2007/relationships/diagramDrawing" Target="../diagrams/drawing3.xml"/><Relationship Id="rId17" Type="http://schemas.openxmlformats.org/officeDocument/2006/relationships/diagramColors" Target="../diagrams/colors4.xml"/><Relationship Id="rId25" Type="http://schemas.openxmlformats.org/officeDocument/2006/relationships/diagramQuickStyle" Target="../diagrams/quickStyle5.xml"/><Relationship Id="rId2" Type="http://schemas.openxmlformats.org/officeDocument/2006/relationships/slideLayout" Target="../slideLayouts/slideLayout1.xml"/><Relationship Id="rId16" Type="http://schemas.openxmlformats.org/officeDocument/2006/relationships/diagramQuickStyle" Target="../diagrams/quickStyle4.xml"/><Relationship Id="rId20" Type="http://schemas.openxmlformats.org/officeDocument/2006/relationships/image" Target="../media/image37.wmf"/><Relationship Id="rId1" Type="http://schemas.openxmlformats.org/officeDocument/2006/relationships/tags" Target="../tags/tag3.xml"/><Relationship Id="rId6" Type="http://schemas.openxmlformats.org/officeDocument/2006/relationships/image" Target="../media/image33.gif"/><Relationship Id="rId11" Type="http://schemas.openxmlformats.org/officeDocument/2006/relationships/diagramColors" Target="../diagrams/colors3.xml"/><Relationship Id="rId24" Type="http://schemas.openxmlformats.org/officeDocument/2006/relationships/diagramLayout" Target="../diagrams/layout5.xml"/><Relationship Id="rId5" Type="http://schemas.openxmlformats.org/officeDocument/2006/relationships/image" Target="../media/image32.wmf"/><Relationship Id="rId15" Type="http://schemas.openxmlformats.org/officeDocument/2006/relationships/diagramLayout" Target="../diagrams/layout4.xml"/><Relationship Id="rId23" Type="http://schemas.openxmlformats.org/officeDocument/2006/relationships/diagramData" Target="../diagrams/data5.xml"/><Relationship Id="rId28" Type="http://schemas.openxmlformats.org/officeDocument/2006/relationships/image" Target="../media/image39.wmf"/><Relationship Id="rId10" Type="http://schemas.openxmlformats.org/officeDocument/2006/relationships/diagramQuickStyle" Target="../diagrams/quickStyle3.xml"/><Relationship Id="rId19" Type="http://schemas.openxmlformats.org/officeDocument/2006/relationships/image" Target="../media/image36.wmf"/><Relationship Id="rId4" Type="http://schemas.openxmlformats.org/officeDocument/2006/relationships/image" Target="../media/image31.wmf"/><Relationship Id="rId9" Type="http://schemas.openxmlformats.org/officeDocument/2006/relationships/diagramLayout" Target="../diagrams/layout3.xml"/><Relationship Id="rId14" Type="http://schemas.openxmlformats.org/officeDocument/2006/relationships/diagramData" Target="../diagrams/data4.xml"/><Relationship Id="rId22" Type="http://schemas.openxmlformats.org/officeDocument/2006/relationships/image" Target="../media/image38.wmf"/><Relationship Id="rId27" Type="http://schemas.microsoft.com/office/2007/relationships/diagramDrawing" Target="../diagrams/drawing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wmf"/><Relationship Id="rId5" Type="http://schemas.openxmlformats.org/officeDocument/2006/relationships/image" Target="../media/image42.wmf"/><Relationship Id="rId4" Type="http://schemas.openxmlformats.org/officeDocument/2006/relationships/image" Target="../media/image41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wmf"/><Relationship Id="rId3" Type="http://schemas.openxmlformats.org/officeDocument/2006/relationships/image" Target="../media/image44.wmf"/><Relationship Id="rId7" Type="http://schemas.openxmlformats.org/officeDocument/2006/relationships/image" Target="../media/image47.w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wmf"/><Relationship Id="rId5" Type="http://schemas.openxmlformats.org/officeDocument/2006/relationships/image" Target="../media/image46.wmf"/><Relationship Id="rId4" Type="http://schemas.openxmlformats.org/officeDocument/2006/relationships/image" Target="../media/image45.wmf"/><Relationship Id="rId9" Type="http://schemas.openxmlformats.org/officeDocument/2006/relationships/image" Target="../media/image49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609600" y="1219200"/>
            <a:ext cx="7772400" cy="1077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smtClean="0">
                <a:ln>
                  <a:noFill/>
                </a:ln>
                <a:solidFill>
                  <a:srgbClr val="B60009"/>
                </a:solidFill>
                <a:effectLst/>
                <a:uLnTx/>
                <a:uFillTx/>
                <a:latin typeface="Arial"/>
                <a:ea typeface="+mj-ea"/>
                <a:cs typeface="Arial" charset="0"/>
              </a:rPr>
              <a:t>Adaptive</a:t>
            </a:r>
            <a:r>
              <a:rPr kumimoji="0" lang="en-US" sz="3200" b="0" i="0" u="none" strike="noStrike" kern="0" cap="none" spc="0" normalizeH="0" noProof="0" smtClean="0">
                <a:ln>
                  <a:noFill/>
                </a:ln>
                <a:solidFill>
                  <a:srgbClr val="B60009"/>
                </a:solidFill>
                <a:effectLst/>
                <a:uLnTx/>
                <a:uFillTx/>
                <a:latin typeface="Arial"/>
                <a:ea typeface="+mj-ea"/>
                <a:cs typeface="Arial" charset="0"/>
              </a:rPr>
              <a:t> Reconstruction Methods f</a:t>
            </a:r>
            <a:r>
              <a:rPr kumimoji="0" lang="en-US" sz="3200" b="0" i="0" u="none" strike="noStrike" kern="0" cap="none" spc="0" normalizeH="0" baseline="0" noProof="0" smtClean="0">
                <a:ln>
                  <a:noFill/>
                </a:ln>
                <a:solidFill>
                  <a:srgbClr val="B60009"/>
                </a:solidFill>
                <a:effectLst/>
                <a:uLnTx/>
                <a:uFillTx/>
                <a:latin typeface="Arial"/>
                <a:ea typeface="+mj-ea"/>
                <a:cs typeface="Arial" charset="0"/>
              </a:rPr>
              <a:t>or Low-Dose Computed Tomography</a:t>
            </a: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rgbClr val="B60009"/>
              </a:solidFill>
              <a:effectLst/>
              <a:uLnTx/>
              <a:uFillTx/>
              <a:latin typeface="Arial"/>
              <a:ea typeface="+mj-ea"/>
              <a:cs typeface="Arial" charset="0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 bwMode="auto">
          <a:xfrm>
            <a:off x="914400" y="2895600"/>
            <a:ext cx="69405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FF33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Joseph </a:t>
            </a:r>
            <a:r>
              <a:rPr kumimoji="0" lang="en-US" sz="2000" b="0" i="0" u="none" strike="noStrike" kern="0" cap="none" spc="0" normalizeH="0" baseline="0" noProof="0" err="1" smtClean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Shtok</a:t>
            </a:r>
            <a:endParaRPr kumimoji="0" lang="en-US" sz="2000" b="0" i="0" u="none" strike="noStrike" kern="0" cap="none" spc="0" normalizeH="0" baseline="0" noProof="0" smtClean="0">
              <a:ln>
                <a:noFill/>
              </a:ln>
              <a:solidFill>
                <a:srgbClr val="660033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52600" y="4800600"/>
            <a:ext cx="5334000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FF33"/>
              </a:buClr>
              <a:buSzPct val="70000"/>
              <a:defRPr/>
            </a:pPr>
            <a:r>
              <a:rPr lang="en-US" kern="0" smtClean="0">
                <a:solidFill>
                  <a:srgbClr val="660033"/>
                </a:solidFill>
                <a:latin typeface="Arial"/>
                <a:cs typeface="Arial" charset="0"/>
              </a:rPr>
              <a:t>Technion IIT, Computer Science dept.</a:t>
            </a:r>
          </a:p>
          <a:p>
            <a:pPr lvl="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FF33"/>
              </a:buClr>
              <a:buSzPct val="70000"/>
              <a:defRPr/>
            </a:pPr>
            <a:r>
              <a:rPr lang="en-US" kern="0" smtClean="0">
                <a:solidFill>
                  <a:srgbClr val="660033"/>
                </a:solidFill>
                <a:latin typeface="Arial"/>
                <a:cs typeface="Arial" charset="0"/>
              </a:rPr>
              <a:t>Israel, 2011</a:t>
            </a:r>
            <a:endParaRPr lang="en-US" kern="0">
              <a:solidFill>
                <a:srgbClr val="660033"/>
              </a:solidFill>
              <a:latin typeface="Arial"/>
              <a:cs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71600" y="3505200"/>
            <a:ext cx="65197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FF33"/>
              </a:buClr>
              <a:buSzPct val="70000"/>
              <a:defRPr/>
            </a:pPr>
            <a:r>
              <a:rPr lang="en-US" kern="0" smtClean="0">
                <a:solidFill>
                  <a:srgbClr val="660033"/>
                </a:solidFill>
                <a:latin typeface="Arial"/>
                <a:cs typeface="Arial" charset="0"/>
              </a:rPr>
              <a:t>Ph.D. supervisors: Prof. Michael Elad, Dr. Michael Zibulevsky.</a:t>
            </a:r>
          </a:p>
        </p:txBody>
      </p:sp>
    </p:spTree>
  </p:cSld>
  <p:clrMapOvr>
    <a:masterClrMapping/>
  </p:clrMapOvr>
  <p:transition advTm="28938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533400" y="152400"/>
            <a:ext cx="7799388" cy="646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rgbClr val="B60009"/>
                </a:solidFill>
                <a:effectLst/>
                <a:uLnTx/>
                <a:uFillTx/>
                <a:latin typeface="+mj-lt"/>
                <a:ea typeface="+mj-ea"/>
                <a:cs typeface="Arial" charset="0"/>
              </a:rPr>
              <a:t>Error</a:t>
            </a:r>
            <a:r>
              <a:rPr kumimoji="0" lang="en-US" sz="3600" b="0" i="0" u="none" strike="noStrike" kern="0" cap="none" spc="0" normalizeH="0" noProof="0" smtClean="0">
                <a:ln>
                  <a:noFill/>
                </a:ln>
                <a:solidFill>
                  <a:srgbClr val="B60009"/>
                </a:solidFill>
                <a:effectLst/>
                <a:uLnTx/>
                <a:uFillTx/>
                <a:latin typeface="+mj-lt"/>
                <a:ea typeface="+mj-ea"/>
                <a:cs typeface="Arial" charset="0"/>
              </a:rPr>
              <a:t> measure for CT reconstruction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304800" y="1524000"/>
            <a:ext cx="3505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kern="0" smtClean="0">
                <a:solidFill>
                  <a:sysClr val="windowText" lastClr="000000"/>
                </a:solidFill>
              </a:rPr>
              <a:t>Basic error measure: Mean Square Error (MSE)</a:t>
            </a:r>
            <a:endParaRPr lang="en-US" sz="2000"/>
          </a:p>
        </p:txBody>
      </p:sp>
      <p:graphicFrame>
        <p:nvGraphicFramePr>
          <p:cNvPr id="211971" name="Object 3"/>
          <p:cNvGraphicFramePr>
            <a:graphicFrameLocks noChangeAspect="1"/>
          </p:cNvGraphicFramePr>
          <p:nvPr/>
        </p:nvGraphicFramePr>
        <p:xfrm>
          <a:off x="762000" y="914400"/>
          <a:ext cx="533400" cy="406400"/>
        </p:xfrm>
        <a:graphic>
          <a:graphicData uri="http://schemas.openxmlformats.org/presentationml/2006/ole">
            <p:oleObj spid="_x0000_s211971" name="Equation" r:id="rId5" imgW="266400" imgH="203040" progId="Equation.3">
              <p:embed/>
            </p:oleObj>
          </a:graphicData>
        </a:graphic>
      </p:graphicFrame>
      <p:graphicFrame>
        <p:nvGraphicFramePr>
          <p:cNvPr id="211972" name="Object 4"/>
          <p:cNvGraphicFramePr>
            <a:graphicFrameLocks noChangeAspect="1"/>
          </p:cNvGraphicFramePr>
          <p:nvPr/>
        </p:nvGraphicFramePr>
        <p:xfrm>
          <a:off x="3581400" y="838200"/>
          <a:ext cx="533400" cy="482600"/>
        </p:xfrm>
        <a:graphic>
          <a:graphicData uri="http://schemas.openxmlformats.org/presentationml/2006/ole">
            <p:oleObj spid="_x0000_s211972" name="Equation" r:id="rId6" imgW="266400" imgH="241200" progId="Equation.3">
              <p:embed/>
            </p:oleObj>
          </a:graphicData>
        </a:graphic>
      </p:graphicFrame>
      <p:sp>
        <p:nvSpPr>
          <p:cNvPr id="7" name="Rectangle 6"/>
          <p:cNvSpPr/>
          <p:nvPr/>
        </p:nvSpPr>
        <p:spPr>
          <a:xfrm>
            <a:off x="1295400" y="914400"/>
            <a:ext cx="1905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kern="0" smtClean="0">
                <a:solidFill>
                  <a:sysClr val="windowText" lastClr="000000"/>
                </a:solidFill>
              </a:rPr>
              <a:t>reference image</a:t>
            </a:r>
            <a:endParaRPr lang="en-US" sz="2000"/>
          </a:p>
        </p:txBody>
      </p:sp>
      <p:sp>
        <p:nvSpPr>
          <p:cNvPr id="8" name="Rectangle 7"/>
          <p:cNvSpPr/>
          <p:nvPr/>
        </p:nvSpPr>
        <p:spPr>
          <a:xfrm>
            <a:off x="4114800" y="914400"/>
            <a:ext cx="2590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kern="0" smtClean="0">
                <a:solidFill>
                  <a:sysClr val="windowText" lastClr="000000"/>
                </a:solidFill>
              </a:rPr>
              <a:t>reconstructed image</a:t>
            </a:r>
            <a:endParaRPr lang="en-US" sz="2000"/>
          </a:p>
        </p:txBody>
      </p:sp>
      <p:graphicFrame>
        <p:nvGraphicFramePr>
          <p:cNvPr id="211973" name="Object 5"/>
          <p:cNvGraphicFramePr>
            <a:graphicFrameLocks noChangeAspect="1"/>
          </p:cNvGraphicFramePr>
          <p:nvPr/>
        </p:nvGraphicFramePr>
        <p:xfrm>
          <a:off x="3868738" y="1447800"/>
          <a:ext cx="3967162" cy="722313"/>
        </p:xfrm>
        <a:graphic>
          <a:graphicData uri="http://schemas.openxmlformats.org/presentationml/2006/ole">
            <p:oleObj spid="_x0000_s211973" name="Equation" r:id="rId7" imgW="2234880" imgH="406080" progId="Equation.3">
              <p:embed/>
            </p:oleObj>
          </a:graphicData>
        </a:graphic>
      </p:graphicFrame>
      <p:sp>
        <p:nvSpPr>
          <p:cNvPr id="10" name="Rectangle 9"/>
          <p:cNvSpPr/>
          <p:nvPr/>
        </p:nvSpPr>
        <p:spPr>
          <a:xfrm>
            <a:off x="304800" y="2209800"/>
            <a:ext cx="5638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kern="0" smtClean="0">
                <a:solidFill>
                  <a:srgbClr val="FF0000"/>
                </a:solidFill>
              </a:rPr>
              <a:t>Problem: MSE can be reduced by blurring the image.</a:t>
            </a:r>
            <a:endParaRPr lang="en-US" sz="200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04800" y="2667000"/>
            <a:ext cx="7696200" cy="743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</a:pPr>
            <a:r>
              <a:rPr lang="en-US" sz="2000" kern="0" smtClean="0">
                <a:solidFill>
                  <a:sysClr val="windowText" lastClr="000000"/>
                </a:solidFill>
              </a:rPr>
              <a:t>Sharpness-promoting penalty: the gradient norm in       should not fall below the gradient norm in      .</a:t>
            </a:r>
            <a:endParaRPr lang="en-US" sz="2000"/>
          </a:p>
        </p:txBody>
      </p:sp>
      <p:graphicFrame>
        <p:nvGraphicFramePr>
          <p:cNvPr id="211974" name="Object 6"/>
          <p:cNvGraphicFramePr>
            <a:graphicFrameLocks noChangeAspect="1"/>
          </p:cNvGraphicFramePr>
          <p:nvPr/>
        </p:nvGraphicFramePr>
        <p:xfrm>
          <a:off x="5715000" y="2590800"/>
          <a:ext cx="330200" cy="482600"/>
        </p:xfrm>
        <a:graphic>
          <a:graphicData uri="http://schemas.openxmlformats.org/presentationml/2006/ole">
            <p:oleObj spid="_x0000_s211974" name="Equation" r:id="rId8" imgW="164880" imgH="241200" progId="Equation.3">
              <p:embed/>
            </p:oleObj>
          </a:graphicData>
        </a:graphic>
      </p:graphicFrame>
      <p:graphicFrame>
        <p:nvGraphicFramePr>
          <p:cNvPr id="211975" name="Object 7"/>
          <p:cNvGraphicFramePr>
            <a:graphicFrameLocks noChangeAspect="1"/>
          </p:cNvGraphicFramePr>
          <p:nvPr/>
        </p:nvGraphicFramePr>
        <p:xfrm>
          <a:off x="3289300" y="3009900"/>
          <a:ext cx="304800" cy="406400"/>
        </p:xfrm>
        <a:graphic>
          <a:graphicData uri="http://schemas.openxmlformats.org/presentationml/2006/ole">
            <p:oleObj spid="_x0000_s211975" name="Equation" r:id="rId9" imgW="152280" imgH="203040" progId="Equation.3">
              <p:embed/>
            </p:oleObj>
          </a:graphicData>
        </a:graphic>
      </p:graphicFrame>
      <p:graphicFrame>
        <p:nvGraphicFramePr>
          <p:cNvPr id="211976" name="Object 8"/>
          <p:cNvGraphicFramePr>
            <a:graphicFrameLocks noChangeAspect="1"/>
          </p:cNvGraphicFramePr>
          <p:nvPr/>
        </p:nvGraphicFramePr>
        <p:xfrm>
          <a:off x="674688" y="3505200"/>
          <a:ext cx="3155950" cy="631825"/>
        </p:xfrm>
        <a:graphic>
          <a:graphicData uri="http://schemas.openxmlformats.org/presentationml/2006/ole">
            <p:oleObj spid="_x0000_s211976" name="Equation" r:id="rId10" imgW="1777680" imgH="355320" progId="Equation.3">
              <p:embed/>
            </p:oleObj>
          </a:graphicData>
        </a:graphic>
      </p:graphicFrame>
      <p:graphicFrame>
        <p:nvGraphicFramePr>
          <p:cNvPr id="211977" name="Object 9"/>
          <p:cNvGraphicFramePr>
            <a:graphicFrameLocks noChangeAspect="1"/>
          </p:cNvGraphicFramePr>
          <p:nvPr/>
        </p:nvGraphicFramePr>
        <p:xfrm>
          <a:off x="4800600" y="3505200"/>
          <a:ext cx="2771775" cy="631825"/>
        </p:xfrm>
        <a:graphic>
          <a:graphicData uri="http://schemas.openxmlformats.org/presentationml/2006/ole">
            <p:oleObj spid="_x0000_s211977" name="Equation" r:id="rId11" imgW="1562040" imgH="355320" progId="Equation.3">
              <p:embed/>
            </p:oleObj>
          </a:graphicData>
        </a:graphic>
      </p:graphicFrame>
      <p:sp>
        <p:nvSpPr>
          <p:cNvPr id="20" name="Rectangle 19"/>
          <p:cNvSpPr/>
          <p:nvPr/>
        </p:nvSpPr>
        <p:spPr>
          <a:xfrm>
            <a:off x="3810000" y="1371600"/>
            <a:ext cx="4267200" cy="7620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381000" y="3505200"/>
            <a:ext cx="3810000" cy="609600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81000" y="4343400"/>
            <a:ext cx="7696200" cy="14260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</a:pPr>
            <a:r>
              <a:rPr lang="en-US" sz="2000" u="sng" kern="0" smtClean="0">
                <a:solidFill>
                  <a:sysClr val="windowText" lastClr="000000"/>
                </a:solidFill>
              </a:rPr>
              <a:t>Nuances</a:t>
            </a:r>
            <a:r>
              <a:rPr lang="en-US" sz="2000" kern="0" smtClean="0">
                <a:solidFill>
                  <a:sysClr val="windowText" lastClr="000000"/>
                </a:solidFill>
              </a:rPr>
              <a:t>: </a:t>
            </a:r>
          </a:p>
          <a:p>
            <a:pPr>
              <a:lnSpc>
                <a:spcPts val="2600"/>
              </a:lnSpc>
              <a:buFont typeface="Arial" pitchFamily="34" charset="0"/>
              <a:buChar char="•"/>
            </a:pPr>
            <a:r>
              <a:rPr lang="en-US" sz="2000" kern="0" smtClean="0">
                <a:solidFill>
                  <a:sysClr val="windowText" lastClr="000000"/>
                </a:solidFill>
              </a:rPr>
              <a:t>The MSE component is restricted to regions of interest</a:t>
            </a:r>
          </a:p>
          <a:p>
            <a:pPr>
              <a:lnSpc>
                <a:spcPts val="2600"/>
              </a:lnSpc>
              <a:buFont typeface="Arial" pitchFamily="34" charset="0"/>
              <a:buChar char="•"/>
            </a:pPr>
            <a:r>
              <a:rPr lang="en-US" sz="2000" kern="0" smtClean="0">
                <a:solidFill>
                  <a:sysClr val="windowText" lastClr="000000"/>
                </a:solidFill>
              </a:rPr>
              <a:t>The gradient-based component is restricted to fine edges.</a:t>
            </a:r>
          </a:p>
          <a:p>
            <a:pPr>
              <a:lnSpc>
                <a:spcPts val="2600"/>
              </a:lnSpc>
              <a:buFont typeface="Arial" pitchFamily="34" charset="0"/>
              <a:buChar char="•"/>
            </a:pPr>
            <a:r>
              <a:rPr lang="en-US" sz="2000" kern="0" smtClean="0">
                <a:solidFill>
                  <a:sysClr val="windowText" lastClr="000000"/>
                </a:solidFill>
              </a:rPr>
              <a:t>The non-negativity function        is smoothed for better optimization.</a:t>
            </a:r>
            <a:endParaRPr lang="en-US" sz="2000"/>
          </a:p>
        </p:txBody>
      </p:sp>
      <p:graphicFrame>
        <p:nvGraphicFramePr>
          <p:cNvPr id="211980" name="Object 12"/>
          <p:cNvGraphicFramePr>
            <a:graphicFrameLocks noChangeAspect="1"/>
          </p:cNvGraphicFramePr>
          <p:nvPr/>
        </p:nvGraphicFramePr>
        <p:xfrm>
          <a:off x="3429000" y="5410200"/>
          <a:ext cx="356198" cy="304800"/>
        </p:xfrm>
        <a:graphic>
          <a:graphicData uri="http://schemas.openxmlformats.org/presentationml/2006/ole">
            <p:oleObj spid="_x0000_s211980" name="Equation" r:id="rId12" imgW="266400" imgH="228600" progId="Equation.3">
              <p:embed/>
            </p:oleObj>
          </a:graphicData>
        </a:graphic>
      </p:graphicFrame>
    </p:spTree>
    <p:custDataLst>
      <p:tags r:id="rId2"/>
    </p:custDataLst>
  </p:cSld>
  <p:clrMapOvr>
    <a:masterClrMapping/>
  </p:clrMapOvr>
  <p:transition advTm="25546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1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1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1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1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19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3" name="Picture 3" descr="C:\L\PhD Talk\phdt_13_2.ep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15200" y="1219200"/>
            <a:ext cx="1143000" cy="770337"/>
          </a:xfrm>
          <a:prstGeom prst="rect">
            <a:avLst/>
          </a:prstGeom>
          <a:noFill/>
        </p:spPr>
      </p:pic>
      <p:pic>
        <p:nvPicPr>
          <p:cNvPr id="81924" name="Picture 4" descr="C:\L\PhD Talk\phdt_13_3.ep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467600" y="1371600"/>
            <a:ext cx="1143000" cy="770337"/>
          </a:xfrm>
          <a:prstGeom prst="rect">
            <a:avLst/>
          </a:prstGeom>
          <a:noFill/>
        </p:spPr>
      </p:pic>
      <p:sp>
        <p:nvSpPr>
          <p:cNvPr id="28" name="Rounded Rectangle 27"/>
          <p:cNvSpPr/>
          <p:nvPr/>
        </p:nvSpPr>
        <p:spPr>
          <a:xfrm>
            <a:off x="1524000" y="2895600"/>
            <a:ext cx="5715000" cy="1905000"/>
          </a:xfrm>
          <a:prstGeom prst="roundRect">
            <a:avLst/>
          </a:prstGeom>
          <a:blipFill dpi="0" rotWithShape="1">
            <a:blip r:embed="rId6" cstate="print">
              <a:alphaModFix amt="53000"/>
            </a:blip>
            <a:srcRect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25" name="Picture 5" descr="C:\L\PhD Talk\phdt_13_4.ep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20000" y="1524000"/>
            <a:ext cx="1143000" cy="770337"/>
          </a:xfrm>
          <a:prstGeom prst="rect">
            <a:avLst/>
          </a:prstGeom>
          <a:noFill/>
        </p:spPr>
      </p:pic>
      <p:sp>
        <p:nvSpPr>
          <p:cNvPr id="2" name="Title 1"/>
          <p:cNvSpPr txBox="1">
            <a:spLocks/>
          </p:cNvSpPr>
          <p:nvPr/>
        </p:nvSpPr>
        <p:spPr bwMode="auto">
          <a:xfrm>
            <a:off x="533400" y="152400"/>
            <a:ext cx="8229600" cy="1200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0" smtClean="0">
                <a:solidFill>
                  <a:srgbClr val="B60009"/>
                </a:solidFill>
                <a:latin typeface="+mj-lt"/>
                <a:cs typeface="Arial" charset="0"/>
              </a:rPr>
              <a:t>Supervised learning of a</a:t>
            </a: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rgbClr val="B60009"/>
                </a:solidFill>
                <a:effectLst/>
                <a:uLnTx/>
                <a:uFillTx/>
                <a:latin typeface="+mj-lt"/>
                <a:ea typeface="+mj-ea"/>
                <a:cs typeface="Arial" charset="0"/>
              </a:rPr>
              <a:t>daptive processing tools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B60009"/>
              </a:solidFill>
              <a:effectLst/>
              <a:uLnTx/>
              <a:uFillTx/>
              <a:latin typeface="+mj-lt"/>
              <a:ea typeface="+mj-ea"/>
              <a:cs typeface="Arial" charset="0"/>
            </a:endParaRPr>
          </a:p>
        </p:txBody>
      </p:sp>
      <p:pic>
        <p:nvPicPr>
          <p:cNvPr id="81922" name="Picture 2" descr="C:\L\PhD Talk\phdt_13_1.eps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772400" y="1676400"/>
            <a:ext cx="1143000" cy="770337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5410200" y="1219200"/>
            <a:ext cx="1905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kern="0" smtClean="0">
                <a:solidFill>
                  <a:sysClr val="windowText" lastClr="000000"/>
                </a:solidFill>
              </a:rPr>
              <a:t>High-quality reference CT images  .</a:t>
            </a:r>
            <a:endParaRPr lang="en-US" sz="2000"/>
          </a:p>
        </p:txBody>
      </p:sp>
      <p:sp>
        <p:nvSpPr>
          <p:cNvPr id="12" name="Rectangle 11"/>
          <p:cNvSpPr/>
          <p:nvPr/>
        </p:nvSpPr>
        <p:spPr>
          <a:xfrm>
            <a:off x="2971800" y="4419600"/>
            <a:ext cx="3352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kern="0" spc="50" smtClean="0">
                <a:ln w="13500">
                  <a:solidFill>
                    <a:schemeClr val="accent1">
                      <a:shade val="2500"/>
                      <a:alpha val="6500"/>
                    </a:schemeClr>
                  </a:solidFill>
                  <a:prstDash val="solid"/>
                </a:ln>
                <a:solidFill>
                  <a:schemeClr val="accent1">
                    <a:tint val="3000"/>
                    <a:alpha val="95000"/>
                  </a:schemeClr>
                </a:solidFill>
                <a:effectLst>
                  <a:innerShdw blurRad="50900" dist="38500" dir="13500000">
                    <a:srgbClr val="000000">
                      <a:alpha val="60000"/>
                    </a:srgbClr>
                  </a:innerShdw>
                </a:effectLst>
              </a:rPr>
              <a:t>Reconstruction chain</a:t>
            </a:r>
            <a:endParaRPr lang="en-US" sz="2400" b="1" spc="50">
              <a:ln w="13500">
                <a:solidFill>
                  <a:schemeClr val="accent1">
                    <a:shade val="2500"/>
                    <a:alpha val="6500"/>
                  </a:schemeClr>
                </a:solidFill>
                <a:prstDash val="solid"/>
              </a:ln>
              <a:solidFill>
                <a:schemeClr val="accent1">
                  <a:tint val="3000"/>
                  <a:alpha val="95000"/>
                </a:schemeClr>
              </a:solidFill>
              <a:effectLst>
                <a:innerShdw blurRad="50900" dist="38500" dir="13500000">
                  <a:srgbClr val="000000">
                    <a:alpha val="60000"/>
                  </a:srgbClr>
                </a:innerShdw>
              </a:effectLst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828800" y="3581400"/>
            <a:ext cx="129540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Pre-processing</a:t>
            </a:r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1371600" y="3886200"/>
            <a:ext cx="3810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Rounded Rectangle 15"/>
          <p:cNvSpPr/>
          <p:nvPr/>
        </p:nvSpPr>
        <p:spPr>
          <a:xfrm>
            <a:off x="3810000" y="3581400"/>
            <a:ext cx="129540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FBP recon</a:t>
            </a:r>
            <a:endParaRPr lang="en-US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3276600" y="3886200"/>
            <a:ext cx="3810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257800" y="3886200"/>
            <a:ext cx="3810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Rounded Rectangle 18"/>
          <p:cNvSpPr/>
          <p:nvPr/>
        </p:nvSpPr>
        <p:spPr>
          <a:xfrm>
            <a:off x="5791200" y="3581400"/>
            <a:ext cx="1295400" cy="609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Post-processing</a:t>
            </a:r>
            <a:endParaRPr lang="en-US"/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7162800" y="3886200"/>
            <a:ext cx="381000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" name="Down Arrow 21"/>
          <p:cNvSpPr/>
          <p:nvPr/>
        </p:nvSpPr>
        <p:spPr>
          <a:xfrm>
            <a:off x="2438400" y="3276600"/>
            <a:ext cx="152400" cy="304800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2286000" y="2971800"/>
            <a:ext cx="4419600" cy="30480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Learnable parameters p,q,r</a:t>
            </a:r>
            <a:endParaRPr lang="en-US"/>
          </a:p>
        </p:txBody>
      </p:sp>
      <p:sp>
        <p:nvSpPr>
          <p:cNvPr id="26" name="Down Arrow 25"/>
          <p:cNvSpPr/>
          <p:nvPr/>
        </p:nvSpPr>
        <p:spPr>
          <a:xfrm>
            <a:off x="4419600" y="3276600"/>
            <a:ext cx="152400" cy="304800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Down Arrow 26"/>
          <p:cNvSpPr/>
          <p:nvPr/>
        </p:nvSpPr>
        <p:spPr>
          <a:xfrm>
            <a:off x="6324600" y="3276600"/>
            <a:ext cx="152400" cy="304800"/>
          </a:xfrm>
          <a:prstGeom prst="down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Hexagon 28"/>
          <p:cNvSpPr/>
          <p:nvPr/>
        </p:nvSpPr>
        <p:spPr>
          <a:xfrm>
            <a:off x="3429000" y="1143000"/>
            <a:ext cx="2209800" cy="1371600"/>
          </a:xfrm>
          <a:prstGeom prst="hexagon">
            <a:avLst/>
          </a:prstGeom>
        </p:spPr>
        <p:style>
          <a:lnRef idx="0">
            <a:schemeClr val="accent5"/>
          </a:lnRef>
          <a:fillRef idx="1003">
            <a:schemeClr val="dk2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Minimize the error measure w.r.t. parameters</a:t>
            </a:r>
            <a:endParaRPr lang="en-US"/>
          </a:p>
        </p:txBody>
      </p:sp>
      <p:pic>
        <p:nvPicPr>
          <p:cNvPr id="81928" name="Picture 8" descr="C:\L\PhD Talk\phdt_14_2.eps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772400" y="3352800"/>
            <a:ext cx="1142999" cy="805352"/>
          </a:xfrm>
          <a:prstGeom prst="rect">
            <a:avLst/>
          </a:prstGeom>
          <a:noFill/>
        </p:spPr>
      </p:pic>
      <p:pic>
        <p:nvPicPr>
          <p:cNvPr id="81931" name="Picture 11" descr="C:\L\PhD Talk\phdt_15_1.eps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28600" y="1295400"/>
            <a:ext cx="1066800" cy="784343"/>
          </a:xfrm>
          <a:prstGeom prst="rect">
            <a:avLst/>
          </a:prstGeom>
          <a:noFill/>
        </p:spPr>
      </p:pic>
      <p:pic>
        <p:nvPicPr>
          <p:cNvPr id="81933" name="Picture 13" descr="C:\L\PhD Talk\phdt_15_3.eps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81000" y="1447800"/>
            <a:ext cx="1066800" cy="784343"/>
          </a:xfrm>
          <a:prstGeom prst="rect">
            <a:avLst/>
          </a:prstGeom>
          <a:noFill/>
        </p:spPr>
      </p:pic>
      <p:pic>
        <p:nvPicPr>
          <p:cNvPr id="81932" name="Picture 12" descr="C:\L\PhD Talk\phdt_15_2.eps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33400" y="1600200"/>
            <a:ext cx="1066800" cy="784343"/>
          </a:xfrm>
          <a:prstGeom prst="rect">
            <a:avLst/>
          </a:prstGeom>
          <a:noFill/>
        </p:spPr>
      </p:pic>
      <p:pic>
        <p:nvPicPr>
          <p:cNvPr id="81934" name="Picture 14" descr="C:\L\PhD Talk\phdt_15_4.eps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85800" y="1752600"/>
            <a:ext cx="1025525" cy="753996"/>
          </a:xfrm>
          <a:prstGeom prst="rect">
            <a:avLst/>
          </a:prstGeom>
          <a:noFill/>
        </p:spPr>
      </p:pic>
      <p:pic>
        <p:nvPicPr>
          <p:cNvPr id="40" name="Picture 14" descr="C:\L\PhD Talk\phdt_15_4.eps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04800" y="3505200"/>
            <a:ext cx="1025525" cy="753996"/>
          </a:xfrm>
          <a:prstGeom prst="rect">
            <a:avLst/>
          </a:prstGeom>
          <a:noFill/>
        </p:spPr>
      </p:pic>
      <p:sp>
        <p:nvSpPr>
          <p:cNvPr id="41" name="Rectangle 40"/>
          <p:cNvSpPr/>
          <p:nvPr/>
        </p:nvSpPr>
        <p:spPr>
          <a:xfrm>
            <a:off x="1676400" y="1295400"/>
            <a:ext cx="1752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kern="0" smtClean="0">
                <a:solidFill>
                  <a:sysClr val="windowText" lastClr="000000"/>
                </a:solidFill>
              </a:rPr>
              <a:t>Degraded photon counts</a:t>
            </a:r>
            <a:endParaRPr lang="en-US" sz="2000"/>
          </a:p>
        </p:txBody>
      </p:sp>
      <p:sp>
        <p:nvSpPr>
          <p:cNvPr id="42" name="Up-Down Arrow 41"/>
          <p:cNvSpPr/>
          <p:nvPr/>
        </p:nvSpPr>
        <p:spPr>
          <a:xfrm>
            <a:off x="8610600" y="2514600"/>
            <a:ext cx="152400" cy="762000"/>
          </a:xfrm>
          <a:prstGeom prst="up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7543800" y="2590800"/>
            <a:ext cx="1143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kern="0" smtClean="0">
                <a:solidFill>
                  <a:sysClr val="windowText" lastClr="000000"/>
                </a:solidFill>
              </a:rPr>
              <a:t>Error measure</a:t>
            </a:r>
          </a:p>
        </p:txBody>
      </p:sp>
      <p:sp>
        <p:nvSpPr>
          <p:cNvPr id="44" name="Rectangle 43"/>
          <p:cNvSpPr/>
          <p:nvPr/>
        </p:nvSpPr>
        <p:spPr>
          <a:xfrm>
            <a:off x="7391400" y="4572000"/>
            <a:ext cx="1752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kern="0" smtClean="0">
                <a:solidFill>
                  <a:sysClr val="windowText" lastClr="000000"/>
                </a:solidFill>
              </a:rPr>
              <a:t>Output image - a function of  </a:t>
            </a:r>
          </a:p>
        </p:txBody>
      </p:sp>
      <p:sp>
        <p:nvSpPr>
          <p:cNvPr id="45" name="Right Arrow 44"/>
          <p:cNvSpPr/>
          <p:nvPr/>
        </p:nvSpPr>
        <p:spPr>
          <a:xfrm rot="5400000">
            <a:off x="457200" y="3124200"/>
            <a:ext cx="1143000" cy="76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1935" name="Object 15"/>
          <p:cNvGraphicFramePr>
            <a:graphicFrameLocks noChangeAspect="1"/>
          </p:cNvGraphicFramePr>
          <p:nvPr/>
        </p:nvGraphicFramePr>
        <p:xfrm>
          <a:off x="1447800" y="4953000"/>
          <a:ext cx="5394325" cy="786616"/>
        </p:xfrm>
        <a:graphic>
          <a:graphicData uri="http://schemas.openxmlformats.org/presentationml/2006/ole">
            <p:oleObj spid="_x0000_s81935" name="Equation" r:id="rId14" imgW="2793960" imgH="406080" progId="Equation.3">
              <p:embed/>
            </p:oleObj>
          </a:graphicData>
        </a:graphic>
      </p:graphicFrame>
      <p:graphicFrame>
        <p:nvGraphicFramePr>
          <p:cNvPr id="81936" name="Object 16"/>
          <p:cNvGraphicFramePr>
            <a:graphicFrameLocks noChangeAspect="1"/>
          </p:cNvGraphicFramePr>
          <p:nvPr/>
        </p:nvGraphicFramePr>
        <p:xfrm>
          <a:off x="6400800" y="4245186"/>
          <a:ext cx="304800" cy="403013"/>
        </p:xfrm>
        <a:graphic>
          <a:graphicData uri="http://schemas.openxmlformats.org/presentationml/2006/ole">
            <p:oleObj spid="_x0000_s81936" name="Equation" r:id="rId15" imgW="190440" imgH="215640" progId="Equation.3">
              <p:embed/>
            </p:oleObj>
          </a:graphicData>
        </a:graphic>
      </p:graphicFrame>
      <p:graphicFrame>
        <p:nvGraphicFramePr>
          <p:cNvPr id="81937" name="Object 17"/>
          <p:cNvGraphicFramePr>
            <a:graphicFrameLocks noChangeAspect="1"/>
          </p:cNvGraphicFramePr>
          <p:nvPr/>
        </p:nvGraphicFramePr>
        <p:xfrm>
          <a:off x="4356100" y="4191000"/>
          <a:ext cx="308195" cy="488950"/>
        </p:xfrm>
        <a:graphic>
          <a:graphicData uri="http://schemas.openxmlformats.org/presentationml/2006/ole">
            <p:oleObj spid="_x0000_s81937" name="Equation" r:id="rId16" imgW="177480" imgH="241200" progId="Equation.3">
              <p:embed/>
            </p:oleObj>
          </a:graphicData>
        </a:graphic>
      </p:graphicFrame>
      <p:graphicFrame>
        <p:nvGraphicFramePr>
          <p:cNvPr id="81938" name="Object 18"/>
          <p:cNvGraphicFramePr>
            <a:graphicFrameLocks noChangeAspect="1"/>
          </p:cNvGraphicFramePr>
          <p:nvPr/>
        </p:nvGraphicFramePr>
        <p:xfrm>
          <a:off x="2514600" y="4191000"/>
          <a:ext cx="328208" cy="520700"/>
        </p:xfrm>
        <a:graphic>
          <a:graphicData uri="http://schemas.openxmlformats.org/presentationml/2006/ole">
            <p:oleObj spid="_x0000_s81938" name="Equation" r:id="rId17" imgW="177480" imgH="241200" progId="Equation.3">
              <p:embed/>
            </p:oleObj>
          </a:graphicData>
        </a:graphic>
      </p:graphicFrame>
      <p:graphicFrame>
        <p:nvGraphicFramePr>
          <p:cNvPr id="81940" name="Object 20"/>
          <p:cNvGraphicFramePr>
            <a:graphicFrameLocks noChangeAspect="1"/>
          </p:cNvGraphicFramePr>
          <p:nvPr/>
        </p:nvGraphicFramePr>
        <p:xfrm>
          <a:off x="457200" y="2957512"/>
          <a:ext cx="457200" cy="542926"/>
        </p:xfrm>
        <a:graphic>
          <a:graphicData uri="http://schemas.openxmlformats.org/presentationml/2006/ole">
            <p:oleObj spid="_x0000_s81940" name="Equation" r:id="rId18" imgW="203040" imgH="241200" progId="Equation.3">
              <p:embed/>
            </p:oleObj>
          </a:graphicData>
        </a:graphic>
      </p:graphicFrame>
      <p:graphicFrame>
        <p:nvGraphicFramePr>
          <p:cNvPr id="81941" name="Object 21"/>
          <p:cNvGraphicFramePr>
            <a:graphicFrameLocks noChangeAspect="1"/>
          </p:cNvGraphicFramePr>
          <p:nvPr/>
        </p:nvGraphicFramePr>
        <p:xfrm>
          <a:off x="7239000" y="2286000"/>
          <a:ext cx="474133" cy="533400"/>
        </p:xfrm>
        <a:graphic>
          <a:graphicData uri="http://schemas.openxmlformats.org/presentationml/2006/ole">
            <p:oleObj spid="_x0000_s81941" name="Equation" r:id="rId19" imgW="203040" imgH="228600" progId="Equation.3">
              <p:embed/>
            </p:oleObj>
          </a:graphicData>
        </a:graphic>
      </p:graphicFrame>
      <p:graphicFrame>
        <p:nvGraphicFramePr>
          <p:cNvPr id="81942" name="Object 22"/>
          <p:cNvGraphicFramePr>
            <a:graphicFrameLocks noChangeAspect="1"/>
          </p:cNvGraphicFramePr>
          <p:nvPr/>
        </p:nvGraphicFramePr>
        <p:xfrm>
          <a:off x="7315200" y="3352800"/>
          <a:ext cx="371475" cy="542925"/>
        </p:xfrm>
        <a:graphic>
          <a:graphicData uri="http://schemas.openxmlformats.org/presentationml/2006/ole">
            <p:oleObj spid="_x0000_s81942" name="Equation" r:id="rId20" imgW="164880" imgH="241200" progId="Equation.3">
              <p:embed/>
            </p:oleObj>
          </a:graphicData>
        </a:graphic>
      </p:graphicFrame>
      <p:graphicFrame>
        <p:nvGraphicFramePr>
          <p:cNvPr id="81943" name="Object 23"/>
          <p:cNvGraphicFramePr>
            <a:graphicFrameLocks noChangeAspect="1"/>
          </p:cNvGraphicFramePr>
          <p:nvPr/>
        </p:nvGraphicFramePr>
        <p:xfrm>
          <a:off x="4876800" y="5791200"/>
          <a:ext cx="2771775" cy="631825"/>
        </p:xfrm>
        <a:graphic>
          <a:graphicData uri="http://schemas.openxmlformats.org/presentationml/2006/ole">
            <p:oleObj spid="_x0000_s81943" name="Equation" r:id="rId21" imgW="1562040" imgH="355320" progId="Equation.3">
              <p:embed/>
            </p:oleObj>
          </a:graphicData>
        </a:graphic>
      </p:graphicFrame>
      <p:graphicFrame>
        <p:nvGraphicFramePr>
          <p:cNvPr id="81944" name="Object 24"/>
          <p:cNvGraphicFramePr>
            <a:graphicFrameLocks noChangeAspect="1"/>
          </p:cNvGraphicFramePr>
          <p:nvPr/>
        </p:nvGraphicFramePr>
        <p:xfrm>
          <a:off x="8229600" y="2590800"/>
          <a:ext cx="422030" cy="304800"/>
        </p:xfrm>
        <a:graphic>
          <a:graphicData uri="http://schemas.openxmlformats.org/presentationml/2006/ole">
            <p:oleObj spid="_x0000_s81944" name="Equation" r:id="rId22" imgW="177480" imgH="164880" progId="Equation.3">
              <p:embed/>
            </p:oleObj>
          </a:graphicData>
        </a:graphic>
      </p:graphicFrame>
      <p:graphicFrame>
        <p:nvGraphicFramePr>
          <p:cNvPr id="81945" name="Object 25"/>
          <p:cNvGraphicFramePr>
            <a:graphicFrameLocks noChangeAspect="1"/>
          </p:cNvGraphicFramePr>
          <p:nvPr/>
        </p:nvGraphicFramePr>
        <p:xfrm>
          <a:off x="7445375" y="5257800"/>
          <a:ext cx="698500" cy="293688"/>
        </p:xfrm>
        <a:graphic>
          <a:graphicData uri="http://schemas.openxmlformats.org/presentationml/2006/ole">
            <p:oleObj spid="_x0000_s81945" name="Equation" r:id="rId23" imgW="393480" imgH="164880" progId="Equation.3">
              <p:embed/>
            </p:oleObj>
          </a:graphicData>
        </a:graphic>
      </p:graphicFrame>
    </p:spTree>
  </p:cSld>
  <p:clrMapOvr>
    <a:masterClrMapping/>
  </p:clrMapOvr>
  <p:transition advTm="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457200" y="838200"/>
          <a:ext cx="8229600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Rounded Rectangle 8"/>
          <p:cNvSpPr/>
          <p:nvPr/>
        </p:nvSpPr>
        <p:spPr>
          <a:xfrm>
            <a:off x="381000" y="2438400"/>
            <a:ext cx="8382000" cy="7620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e-IL"/>
          </a:p>
        </p:txBody>
      </p:sp>
    </p:spTree>
  </p:cSld>
  <p:clrMapOvr>
    <a:masterClrMapping/>
  </p:clrMapOvr>
  <p:transition advTm="1654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107" name="Picture 19" descr="C:\L\PhD Talk\phdt_20b.eps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5473864" y="2819401"/>
            <a:ext cx="3280882" cy="1632252"/>
          </a:xfrm>
          <a:prstGeom prst="rect">
            <a:avLst/>
          </a:prstGeom>
          <a:noFill/>
        </p:spPr>
      </p:pic>
      <p:pic>
        <p:nvPicPr>
          <p:cNvPr id="89103" name="Picture 15" descr="C:\L\PhD Talk\phdt_6bx2.bmp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3733800"/>
            <a:ext cx="3845873" cy="2438400"/>
          </a:xfrm>
          <a:prstGeom prst="rect">
            <a:avLst/>
          </a:prstGeom>
          <a:noFill/>
        </p:spPr>
      </p:pic>
      <p:sp>
        <p:nvSpPr>
          <p:cNvPr id="2" name="Title 1"/>
          <p:cNvSpPr txBox="1">
            <a:spLocks/>
          </p:cNvSpPr>
          <p:nvPr/>
        </p:nvSpPr>
        <p:spPr bwMode="auto">
          <a:xfrm>
            <a:off x="533400" y="152400"/>
            <a:ext cx="8229600" cy="646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0" smtClean="0">
                <a:solidFill>
                  <a:srgbClr val="B60009"/>
                </a:solidFill>
                <a:latin typeface="+mj-lt"/>
                <a:cs typeface="Arial" charset="0"/>
              </a:rPr>
              <a:t>Learned FBP filter for ROI reconstruction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B60009"/>
              </a:solidFill>
              <a:effectLst/>
              <a:uLnTx/>
              <a:uFillTx/>
              <a:latin typeface="+mj-lt"/>
              <a:ea typeface="+mj-ea"/>
              <a:cs typeface="Arial" charset="0"/>
            </a:endParaRPr>
          </a:p>
        </p:txBody>
      </p:sp>
      <p:graphicFrame>
        <p:nvGraphicFramePr>
          <p:cNvPr id="89089" name="Object 1"/>
          <p:cNvGraphicFramePr>
            <a:graphicFrameLocks noChangeAspect="1"/>
          </p:cNvGraphicFramePr>
          <p:nvPr/>
        </p:nvGraphicFramePr>
        <p:xfrm>
          <a:off x="3206750" y="1819275"/>
          <a:ext cx="2351088" cy="582613"/>
        </p:xfrm>
        <a:graphic>
          <a:graphicData uri="http://schemas.openxmlformats.org/presentationml/2006/ole">
            <p:oleObj spid="_x0000_s89089" name="Equation" r:id="rId7" imgW="1333440" imgH="330120" progId="Equation.3">
              <p:embed/>
            </p:oleObj>
          </a:graphicData>
        </a:graphic>
      </p:graphicFrame>
      <p:sp>
        <p:nvSpPr>
          <p:cNvPr id="4" name="Rectangle 3"/>
          <p:cNvSpPr/>
          <p:nvPr/>
        </p:nvSpPr>
        <p:spPr>
          <a:xfrm>
            <a:off x="457200" y="990600"/>
            <a:ext cx="17526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kern="0" smtClean="0">
                <a:solidFill>
                  <a:sysClr val="windowText" lastClr="000000"/>
                </a:solidFill>
              </a:rPr>
              <a:t>FBP operator:</a:t>
            </a:r>
            <a:endParaRPr lang="en-US" sz="2000"/>
          </a:p>
        </p:txBody>
      </p:sp>
      <p:graphicFrame>
        <p:nvGraphicFramePr>
          <p:cNvPr id="89090" name="Object 2"/>
          <p:cNvGraphicFramePr>
            <a:graphicFrameLocks noChangeAspect="1"/>
          </p:cNvGraphicFramePr>
          <p:nvPr/>
        </p:nvGraphicFramePr>
        <p:xfrm>
          <a:off x="2141538" y="962025"/>
          <a:ext cx="2225675" cy="433388"/>
        </p:xfrm>
        <a:graphic>
          <a:graphicData uri="http://schemas.openxmlformats.org/presentationml/2006/ole">
            <p:oleObj spid="_x0000_s89090" name="Equation" r:id="rId8" imgW="1180800" imgH="228600" progId="Equation.3">
              <p:embed/>
            </p:oleObj>
          </a:graphicData>
        </a:graphic>
      </p:graphicFrame>
      <p:sp>
        <p:nvSpPr>
          <p:cNvPr id="6" name="Rectangle 5"/>
          <p:cNvSpPr/>
          <p:nvPr/>
        </p:nvSpPr>
        <p:spPr>
          <a:xfrm>
            <a:off x="4800600" y="914400"/>
            <a:ext cx="3886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kern="0" smtClean="0">
                <a:solidFill>
                  <a:sysClr val="windowText" lastClr="000000"/>
                </a:solidFill>
              </a:rPr>
              <a:t>Train the convolution kernel     to pursuit reconstruction goals.            </a:t>
            </a:r>
            <a:endParaRPr lang="en-US" sz="2000"/>
          </a:p>
        </p:txBody>
      </p:sp>
      <p:graphicFrame>
        <p:nvGraphicFramePr>
          <p:cNvPr id="89091" name="Object 3"/>
          <p:cNvGraphicFramePr>
            <a:graphicFrameLocks noChangeAspect="1"/>
          </p:cNvGraphicFramePr>
          <p:nvPr/>
        </p:nvGraphicFramePr>
        <p:xfrm>
          <a:off x="7848600" y="990600"/>
          <a:ext cx="245110" cy="222827"/>
        </p:xfrm>
        <a:graphic>
          <a:graphicData uri="http://schemas.openxmlformats.org/presentationml/2006/ole">
            <p:oleObj spid="_x0000_s89091" name="Equation" r:id="rId9" imgW="139680" imgH="126720" progId="Equation.3">
              <p:embed/>
            </p:oleObj>
          </a:graphicData>
        </a:graphic>
      </p:graphicFrame>
      <p:sp>
        <p:nvSpPr>
          <p:cNvPr id="8" name="Rectangle 7"/>
          <p:cNvSpPr/>
          <p:nvPr/>
        </p:nvSpPr>
        <p:spPr>
          <a:xfrm>
            <a:off x="381000" y="1905000"/>
            <a:ext cx="2209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kern="0" smtClean="0">
                <a:solidFill>
                  <a:sysClr val="windowText" lastClr="000000"/>
                </a:solidFill>
              </a:rPr>
              <a:t>Training objective:</a:t>
            </a:r>
            <a:endParaRPr lang="en-US" sz="2000"/>
          </a:p>
        </p:txBody>
      </p:sp>
      <p:graphicFrame>
        <p:nvGraphicFramePr>
          <p:cNvPr id="9" name="Object 1"/>
          <p:cNvGraphicFramePr>
            <a:graphicFrameLocks noChangeAspect="1"/>
          </p:cNvGraphicFramePr>
          <p:nvPr/>
        </p:nvGraphicFramePr>
        <p:xfrm>
          <a:off x="3200400" y="1828800"/>
          <a:ext cx="2525713" cy="604837"/>
        </p:xfrm>
        <a:graphic>
          <a:graphicData uri="http://schemas.openxmlformats.org/presentationml/2006/ole">
            <p:oleObj spid="_x0000_s89092" name="Equation" r:id="rId10" imgW="1434960" imgH="342720" progId="Equation.3">
              <p:embed/>
            </p:oleObj>
          </a:graphicData>
        </a:graphic>
      </p:graphicFrame>
      <p:sp>
        <p:nvSpPr>
          <p:cNvPr id="10" name="Rectangle 9"/>
          <p:cNvSpPr/>
          <p:nvPr/>
        </p:nvSpPr>
        <p:spPr>
          <a:xfrm>
            <a:off x="381000" y="1828800"/>
            <a:ext cx="2438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kern="0" smtClean="0">
                <a:solidFill>
                  <a:sysClr val="windowText" lastClr="000000"/>
                </a:solidFill>
              </a:rPr>
              <a:t>Training objective for ROI reconstruction:</a:t>
            </a:r>
            <a:endParaRPr lang="en-US" sz="2000"/>
          </a:p>
        </p:txBody>
      </p:sp>
      <p:graphicFrame>
        <p:nvGraphicFramePr>
          <p:cNvPr id="89093" name="Object 5"/>
          <p:cNvGraphicFramePr>
            <a:graphicFrameLocks noChangeAspect="1"/>
          </p:cNvGraphicFramePr>
          <p:nvPr/>
        </p:nvGraphicFramePr>
        <p:xfrm>
          <a:off x="6335713" y="2514600"/>
          <a:ext cx="240244" cy="320674"/>
        </p:xfrm>
        <a:graphic>
          <a:graphicData uri="http://schemas.openxmlformats.org/presentationml/2006/ole">
            <p:oleObj spid="_x0000_s89093" name="Equation" r:id="rId11" imgW="152280" imgH="203040" progId="Equation.3">
              <p:embed/>
            </p:oleObj>
          </a:graphicData>
        </a:graphic>
      </p:graphicFrame>
      <p:sp>
        <p:nvSpPr>
          <p:cNvPr id="12" name="Rectangle 11"/>
          <p:cNvSpPr/>
          <p:nvPr/>
        </p:nvSpPr>
        <p:spPr>
          <a:xfrm>
            <a:off x="6477000" y="2438400"/>
            <a:ext cx="220980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kern="0" smtClean="0">
                <a:solidFill>
                  <a:sysClr val="windowText" lastClr="000000"/>
                </a:solidFill>
              </a:rPr>
              <a:t> </a:t>
            </a:r>
            <a:r>
              <a:rPr lang="en-US" kern="0" smtClean="0">
                <a:solidFill>
                  <a:sysClr val="windowText" lastClr="000000"/>
                </a:solidFill>
              </a:rPr>
              <a:t>- Binary mask, </a:t>
            </a:r>
            <a:r>
              <a:rPr lang="en-US" kern="0" smtClean="0">
                <a:solidFill>
                  <a:sysClr val="windowText" lastClr="000000"/>
                </a:solidFill>
              </a:rPr>
              <a:t/>
            </a:r>
            <a:br>
              <a:rPr lang="en-US" kern="0" smtClean="0">
                <a:solidFill>
                  <a:sysClr val="windowText" lastClr="000000"/>
                </a:solidFill>
              </a:rPr>
            </a:br>
            <a:r>
              <a:rPr lang="en-US" kern="0" smtClean="0">
                <a:solidFill>
                  <a:sysClr val="windowText" lastClr="000000"/>
                </a:solidFill>
              </a:rPr>
              <a:t>    restriction </a:t>
            </a:r>
            <a:r>
              <a:rPr lang="en-US" kern="0" smtClean="0">
                <a:solidFill>
                  <a:sysClr val="windowText" lastClr="000000"/>
                </a:solidFill>
              </a:rPr>
              <a:t>to ROI.</a:t>
            </a:r>
            <a:endParaRPr lang="en-US"/>
          </a:p>
        </p:txBody>
      </p:sp>
      <p:graphicFrame>
        <p:nvGraphicFramePr>
          <p:cNvPr id="89100" name="Object 12"/>
          <p:cNvGraphicFramePr>
            <a:graphicFrameLocks noChangeAspect="1"/>
          </p:cNvGraphicFramePr>
          <p:nvPr/>
        </p:nvGraphicFramePr>
        <p:xfrm>
          <a:off x="3810000" y="5105400"/>
          <a:ext cx="249238" cy="322262"/>
        </p:xfrm>
        <a:graphic>
          <a:graphicData uri="http://schemas.openxmlformats.org/presentationml/2006/ole">
            <p:oleObj spid="_x0000_s89100" name="Equation" r:id="rId12" imgW="177480" imgH="228600" progId="Equation.3">
              <p:embed/>
            </p:oleObj>
          </a:graphicData>
        </a:graphic>
      </p:graphicFrame>
      <p:graphicFrame>
        <p:nvGraphicFramePr>
          <p:cNvPr id="89101" name="Object 13"/>
          <p:cNvGraphicFramePr>
            <a:graphicFrameLocks noChangeAspect="1"/>
          </p:cNvGraphicFramePr>
          <p:nvPr/>
        </p:nvGraphicFramePr>
        <p:xfrm>
          <a:off x="3817938" y="4505325"/>
          <a:ext cx="231775" cy="303213"/>
        </p:xfrm>
        <a:graphic>
          <a:graphicData uri="http://schemas.openxmlformats.org/presentationml/2006/ole">
            <p:oleObj spid="_x0000_s89101" name="Equation" r:id="rId13" imgW="164880" imgH="215640" progId="Equation.3">
              <p:embed/>
            </p:oleObj>
          </a:graphicData>
        </a:graphic>
      </p:graphicFrame>
      <p:sp>
        <p:nvSpPr>
          <p:cNvPr id="39" name="Rectangle 38"/>
          <p:cNvSpPr/>
          <p:nvPr/>
        </p:nvSpPr>
        <p:spPr>
          <a:xfrm>
            <a:off x="4267200" y="5029200"/>
            <a:ext cx="2438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kern="0" smtClean="0">
                <a:solidFill>
                  <a:sysClr val="windowText" lastClr="000000"/>
                </a:solidFill>
              </a:rPr>
              <a:t>2. Filter the sinogram with radially-variant convolution kernel.</a:t>
            </a:r>
            <a:endParaRPr lang="en-US" sz="2000"/>
          </a:p>
        </p:txBody>
      </p:sp>
      <p:graphicFrame>
        <p:nvGraphicFramePr>
          <p:cNvPr id="89102" name="Object 14"/>
          <p:cNvGraphicFramePr>
            <a:graphicFrameLocks noChangeAspect="1"/>
          </p:cNvGraphicFramePr>
          <p:nvPr/>
        </p:nvGraphicFramePr>
        <p:xfrm>
          <a:off x="3159125" y="2590800"/>
          <a:ext cx="889000" cy="322263"/>
        </p:xfrm>
        <a:graphic>
          <a:graphicData uri="http://schemas.openxmlformats.org/presentationml/2006/ole">
            <p:oleObj spid="_x0000_s89102" name="Equation" r:id="rId14" imgW="634680" imgH="228600" progId="Equation.3">
              <p:embed/>
            </p:oleObj>
          </a:graphicData>
        </a:graphic>
      </p:graphicFrame>
      <p:sp>
        <p:nvSpPr>
          <p:cNvPr id="41" name="Up Arrow 40"/>
          <p:cNvSpPr/>
          <p:nvPr/>
        </p:nvSpPr>
        <p:spPr>
          <a:xfrm>
            <a:off x="3581400" y="2362200"/>
            <a:ext cx="76200" cy="3048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2" name="Group 300"/>
          <p:cNvGrpSpPr>
            <a:grpSpLocks/>
          </p:cNvGrpSpPr>
          <p:nvPr/>
        </p:nvGrpSpPr>
        <p:grpSpPr bwMode="auto">
          <a:xfrm>
            <a:off x="1981200" y="2743200"/>
            <a:ext cx="152400" cy="990600"/>
            <a:chOff x="6096000" y="3581400"/>
            <a:chExt cx="381000" cy="1447800"/>
          </a:xfrm>
        </p:grpSpPr>
        <p:sp>
          <p:nvSpPr>
            <p:cNvPr id="43" name="Rectangle 42"/>
            <p:cNvSpPr/>
            <p:nvPr/>
          </p:nvSpPr>
          <p:spPr bwMode="auto">
            <a:xfrm>
              <a:off x="6096000" y="4343400"/>
              <a:ext cx="76200" cy="7620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6350" cap="flat" cmpd="sng" algn="ctr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lIns="93600" tIns="46800" rIns="93600" bIns="46800" anchor="b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4" name="Rectangle 43"/>
            <p:cNvSpPr/>
            <p:nvPr/>
          </p:nvSpPr>
          <p:spPr bwMode="auto">
            <a:xfrm>
              <a:off x="6248400" y="4495800"/>
              <a:ext cx="76200" cy="7620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6350" cap="flat" cmpd="sng" algn="ctr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lIns="93600" tIns="46800" rIns="93600" bIns="46800" anchor="b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5" name="Rectangle 44"/>
            <p:cNvSpPr/>
            <p:nvPr/>
          </p:nvSpPr>
          <p:spPr bwMode="auto">
            <a:xfrm>
              <a:off x="6400800" y="4648200"/>
              <a:ext cx="76200" cy="7620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6350" cap="flat" cmpd="sng" algn="ctr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lIns="93600" tIns="46800" rIns="93600" bIns="46800" anchor="b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6" name="Rectangle 45"/>
            <p:cNvSpPr/>
            <p:nvPr/>
          </p:nvSpPr>
          <p:spPr bwMode="auto">
            <a:xfrm>
              <a:off x="6096000" y="4191000"/>
              <a:ext cx="76200" cy="7620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6350" cap="flat" cmpd="sng" algn="ctr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lIns="93600" tIns="46800" rIns="93600" bIns="46800" anchor="b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" name="Rectangle 46"/>
            <p:cNvSpPr/>
            <p:nvPr/>
          </p:nvSpPr>
          <p:spPr bwMode="auto">
            <a:xfrm>
              <a:off x="6248400" y="4343400"/>
              <a:ext cx="76200" cy="7620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6350" cap="flat" cmpd="sng" algn="ctr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lIns="93600" tIns="46800" rIns="93600" bIns="46800" anchor="b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8" name="Rectangle 47"/>
            <p:cNvSpPr/>
            <p:nvPr/>
          </p:nvSpPr>
          <p:spPr bwMode="auto">
            <a:xfrm>
              <a:off x="6400800" y="4495800"/>
              <a:ext cx="76200" cy="7620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6350" cap="flat" cmpd="sng" algn="ctr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lIns="93600" tIns="46800" rIns="93600" bIns="46800" anchor="b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9" name="Rectangle 48"/>
            <p:cNvSpPr/>
            <p:nvPr/>
          </p:nvSpPr>
          <p:spPr bwMode="auto">
            <a:xfrm>
              <a:off x="6096000" y="4038600"/>
              <a:ext cx="76200" cy="7620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6350" cap="flat" cmpd="sng" algn="ctr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lIns="93600" tIns="46800" rIns="93600" bIns="46800" anchor="b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0" name="Rectangle 49"/>
            <p:cNvSpPr/>
            <p:nvPr/>
          </p:nvSpPr>
          <p:spPr bwMode="auto">
            <a:xfrm>
              <a:off x="6248400" y="4191000"/>
              <a:ext cx="76200" cy="7620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6350" cap="flat" cmpd="sng" algn="ctr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lIns="93600" tIns="46800" rIns="93600" bIns="46800" anchor="b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1" name="Rectangle 50"/>
            <p:cNvSpPr/>
            <p:nvPr/>
          </p:nvSpPr>
          <p:spPr bwMode="auto">
            <a:xfrm>
              <a:off x="6400800" y="4343400"/>
              <a:ext cx="76200" cy="7620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6350" cap="flat" cmpd="sng" algn="ctr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lIns="93600" tIns="46800" rIns="93600" bIns="46800" anchor="b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2" name="Rectangle 51"/>
            <p:cNvSpPr/>
            <p:nvPr/>
          </p:nvSpPr>
          <p:spPr bwMode="auto">
            <a:xfrm>
              <a:off x="6096000" y="3886200"/>
              <a:ext cx="76200" cy="7620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6350" cap="flat" cmpd="sng" algn="ctr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lIns="93600" tIns="46800" rIns="93600" bIns="46800" anchor="b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3" name="Rectangle 52"/>
            <p:cNvSpPr/>
            <p:nvPr/>
          </p:nvSpPr>
          <p:spPr bwMode="auto">
            <a:xfrm>
              <a:off x="6248400" y="4038600"/>
              <a:ext cx="76200" cy="7620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6350" cap="flat" cmpd="sng" algn="ctr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lIns="93600" tIns="46800" rIns="93600" bIns="46800" anchor="b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4" name="Rectangle 53"/>
            <p:cNvSpPr/>
            <p:nvPr/>
          </p:nvSpPr>
          <p:spPr bwMode="auto">
            <a:xfrm>
              <a:off x="6400800" y="4191000"/>
              <a:ext cx="76200" cy="7620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6350" cap="flat" cmpd="sng" algn="ctr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lIns="93600" tIns="46800" rIns="93600" bIns="46800" anchor="b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5" name="Rectangle 54"/>
            <p:cNvSpPr/>
            <p:nvPr/>
          </p:nvSpPr>
          <p:spPr bwMode="auto">
            <a:xfrm>
              <a:off x="6096000" y="3733800"/>
              <a:ext cx="76200" cy="7620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6350" cap="flat" cmpd="sng" algn="ctr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lIns="93600" tIns="46800" rIns="93600" bIns="46800" anchor="b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6" name="Rectangle 55"/>
            <p:cNvSpPr/>
            <p:nvPr/>
          </p:nvSpPr>
          <p:spPr bwMode="auto">
            <a:xfrm>
              <a:off x="6248400" y="3886200"/>
              <a:ext cx="76200" cy="7620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6350" cap="flat" cmpd="sng" algn="ctr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lIns="93600" tIns="46800" rIns="93600" bIns="46800" anchor="b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7" name="Rectangle 56"/>
            <p:cNvSpPr/>
            <p:nvPr/>
          </p:nvSpPr>
          <p:spPr bwMode="auto">
            <a:xfrm>
              <a:off x="6400800" y="4038600"/>
              <a:ext cx="76200" cy="7620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6350" cap="flat" cmpd="sng" algn="ctr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lIns="93600" tIns="46800" rIns="93600" bIns="46800" anchor="b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8" name="Rectangle 57"/>
            <p:cNvSpPr/>
            <p:nvPr/>
          </p:nvSpPr>
          <p:spPr bwMode="auto">
            <a:xfrm>
              <a:off x="6096000" y="3581400"/>
              <a:ext cx="76200" cy="7620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6350" cap="flat" cmpd="sng" algn="ctr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lIns="93600" tIns="46800" rIns="93600" bIns="46800" anchor="b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59" name="Rectangle 58"/>
            <p:cNvSpPr/>
            <p:nvPr/>
          </p:nvSpPr>
          <p:spPr bwMode="auto">
            <a:xfrm>
              <a:off x="6248400" y="3733800"/>
              <a:ext cx="76200" cy="7620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6350" cap="flat" cmpd="sng" algn="ctr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lIns="93600" tIns="46800" rIns="93600" bIns="46800" anchor="b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0" name="Rectangle 59"/>
            <p:cNvSpPr/>
            <p:nvPr/>
          </p:nvSpPr>
          <p:spPr bwMode="auto">
            <a:xfrm>
              <a:off x="6400800" y="3886200"/>
              <a:ext cx="76200" cy="7620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6350" cap="flat" cmpd="sng" algn="ctr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lIns="93600" tIns="46800" rIns="93600" bIns="46800" anchor="b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1" name="Rectangle 60"/>
            <p:cNvSpPr/>
            <p:nvPr/>
          </p:nvSpPr>
          <p:spPr bwMode="auto">
            <a:xfrm>
              <a:off x="6248400" y="3581400"/>
              <a:ext cx="76200" cy="7620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6350" cap="flat" cmpd="sng" algn="ctr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lIns="93600" tIns="46800" rIns="93600" bIns="46800" anchor="b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2" name="Rectangle 61"/>
            <p:cNvSpPr/>
            <p:nvPr/>
          </p:nvSpPr>
          <p:spPr bwMode="auto">
            <a:xfrm>
              <a:off x="6400800" y="3733800"/>
              <a:ext cx="76200" cy="7620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6350" cap="flat" cmpd="sng" algn="ctr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lIns="93600" tIns="46800" rIns="93600" bIns="46800" anchor="b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3" name="Rectangle 62"/>
            <p:cNvSpPr/>
            <p:nvPr/>
          </p:nvSpPr>
          <p:spPr bwMode="auto">
            <a:xfrm>
              <a:off x="6400800" y="3581400"/>
              <a:ext cx="76200" cy="7620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6350" cap="flat" cmpd="sng" algn="ctr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lIns="93600" tIns="46800" rIns="93600" bIns="46800" anchor="b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4" name="Rectangle 63"/>
            <p:cNvSpPr/>
            <p:nvPr/>
          </p:nvSpPr>
          <p:spPr bwMode="auto">
            <a:xfrm>
              <a:off x="6096000" y="4953000"/>
              <a:ext cx="76200" cy="7620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6350" cap="flat" cmpd="sng" algn="ctr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lIns="93600" tIns="46800" rIns="93600" bIns="46800" anchor="b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5" name="Rectangle 64"/>
            <p:cNvSpPr/>
            <p:nvPr/>
          </p:nvSpPr>
          <p:spPr bwMode="auto">
            <a:xfrm>
              <a:off x="6096000" y="4800600"/>
              <a:ext cx="76200" cy="7620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6350" cap="flat" cmpd="sng" algn="ctr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lIns="93600" tIns="46800" rIns="93600" bIns="46800" anchor="b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6" name="Rectangle 65"/>
            <p:cNvSpPr/>
            <p:nvPr/>
          </p:nvSpPr>
          <p:spPr bwMode="auto">
            <a:xfrm>
              <a:off x="6248400" y="4953000"/>
              <a:ext cx="76200" cy="7620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6350" cap="flat" cmpd="sng" algn="ctr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lIns="93600" tIns="46800" rIns="93600" bIns="46800" anchor="b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7" name="Rectangle 66"/>
            <p:cNvSpPr/>
            <p:nvPr/>
          </p:nvSpPr>
          <p:spPr bwMode="auto">
            <a:xfrm>
              <a:off x="6096000" y="4648200"/>
              <a:ext cx="76200" cy="7620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6350" cap="flat" cmpd="sng" algn="ctr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lIns="93600" tIns="46800" rIns="93600" bIns="46800" anchor="b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8" name="Rectangle 67"/>
            <p:cNvSpPr/>
            <p:nvPr/>
          </p:nvSpPr>
          <p:spPr bwMode="auto">
            <a:xfrm>
              <a:off x="6248400" y="4800600"/>
              <a:ext cx="76200" cy="7620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6350" cap="flat" cmpd="sng" algn="ctr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lIns="93600" tIns="46800" rIns="93600" bIns="46800" anchor="b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9" name="Rectangle 68"/>
            <p:cNvSpPr/>
            <p:nvPr/>
          </p:nvSpPr>
          <p:spPr bwMode="auto">
            <a:xfrm>
              <a:off x="6400800" y="4953000"/>
              <a:ext cx="76200" cy="7620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6350" cap="flat" cmpd="sng" algn="ctr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lIns="93600" tIns="46800" rIns="93600" bIns="46800" anchor="b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0" name="Rectangle 69"/>
            <p:cNvSpPr/>
            <p:nvPr/>
          </p:nvSpPr>
          <p:spPr bwMode="auto">
            <a:xfrm>
              <a:off x="6096000" y="4495800"/>
              <a:ext cx="76200" cy="7620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6350" cap="flat" cmpd="sng" algn="ctr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lIns="93600" tIns="46800" rIns="93600" bIns="46800" anchor="b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1" name="Rectangle 70"/>
            <p:cNvSpPr/>
            <p:nvPr/>
          </p:nvSpPr>
          <p:spPr bwMode="auto">
            <a:xfrm>
              <a:off x="6248400" y="4648200"/>
              <a:ext cx="76200" cy="7620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6350" cap="flat" cmpd="sng" algn="ctr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lIns="93600" tIns="46800" rIns="93600" bIns="46800" anchor="b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2" name="Rectangle 71"/>
            <p:cNvSpPr/>
            <p:nvPr/>
          </p:nvSpPr>
          <p:spPr bwMode="auto">
            <a:xfrm>
              <a:off x="6400800" y="4800600"/>
              <a:ext cx="76200" cy="76200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  <a:ln w="6350" cap="flat" cmpd="sng" algn="ctr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lIns="93600" tIns="46800" rIns="93600" bIns="46800" anchor="b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73" name="Rectangle 72"/>
          <p:cNvSpPr/>
          <p:nvPr/>
        </p:nvSpPr>
        <p:spPr>
          <a:xfrm>
            <a:off x="2057400" y="3200400"/>
            <a:ext cx="2057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kern="0" smtClean="0">
                <a:solidFill>
                  <a:sysClr val="windowText" lastClr="000000"/>
                </a:solidFill>
              </a:rPr>
              <a:t>1. Use 2-D kernel.</a:t>
            </a:r>
            <a:endParaRPr lang="en-US" sz="2000"/>
          </a:p>
        </p:txBody>
      </p:sp>
      <p:sp>
        <p:nvSpPr>
          <p:cNvPr id="82" name="Rectangle 81"/>
          <p:cNvSpPr/>
          <p:nvPr/>
        </p:nvSpPr>
        <p:spPr>
          <a:xfrm>
            <a:off x="5562600" y="4572000"/>
            <a:ext cx="3429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kern="0" smtClean="0">
                <a:solidFill>
                  <a:sysClr val="windowText" lastClr="000000"/>
                </a:solidFill>
              </a:rPr>
              <a:t>Reference          FBP reconstruction</a:t>
            </a:r>
            <a:endParaRPr lang="en-US"/>
          </a:p>
        </p:txBody>
      </p:sp>
      <p:sp>
        <p:nvSpPr>
          <p:cNvPr id="83" name="Rectangle 82"/>
          <p:cNvSpPr/>
          <p:nvPr/>
        </p:nvSpPr>
        <p:spPr>
          <a:xfrm>
            <a:off x="5562600" y="4572000"/>
            <a:ext cx="3581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kern="0" smtClean="0">
                <a:solidFill>
                  <a:sysClr val="windowText" lastClr="000000"/>
                </a:solidFill>
              </a:rPr>
              <a:t>Reference   </a:t>
            </a:r>
            <a:r>
              <a:rPr lang="en-US" sz="1050" kern="0" smtClean="0">
                <a:solidFill>
                  <a:sysClr val="windowText" lastClr="000000"/>
                </a:solidFill>
              </a:rPr>
              <a:t> </a:t>
            </a:r>
            <a:r>
              <a:rPr lang="en-US" kern="0" smtClean="0">
                <a:solidFill>
                  <a:sysClr val="windowText" lastClr="000000"/>
                </a:solidFill>
              </a:rPr>
              <a:t>    AFBP reconstruction</a:t>
            </a:r>
            <a:endParaRPr lang="en-US"/>
          </a:p>
        </p:txBody>
      </p:sp>
      <p:sp>
        <p:nvSpPr>
          <p:cNvPr id="74" name="Rectangle 73"/>
          <p:cNvSpPr/>
          <p:nvPr/>
        </p:nvSpPr>
        <p:spPr>
          <a:xfrm>
            <a:off x="152400" y="3124200"/>
            <a:ext cx="2057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kern="0" smtClean="0">
                <a:solidFill>
                  <a:sysClr val="windowText" lastClr="000000"/>
                </a:solidFill>
              </a:rPr>
              <a:t>Truncated sinogram with completion</a:t>
            </a:r>
            <a:endParaRPr lang="en-US" sz="1600"/>
          </a:p>
        </p:txBody>
      </p:sp>
      <p:sp>
        <p:nvSpPr>
          <p:cNvPr id="75" name="Rectangle 74"/>
          <p:cNvSpPr/>
          <p:nvPr/>
        </p:nvSpPr>
        <p:spPr>
          <a:xfrm rot="5400000">
            <a:off x="3727966" y="4806434"/>
            <a:ext cx="533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mtClean="0"/>
              <a:t>. . . </a:t>
            </a:r>
            <a:endParaRPr lang="en-US"/>
          </a:p>
        </p:txBody>
      </p:sp>
      <p:pic>
        <p:nvPicPr>
          <p:cNvPr id="11" name="Picture 19" descr="C:\N\PhD Talk\AF-roi-ker.eps"/>
          <p:cNvPicPr>
            <a:picLocks noChangeAspect="1" noChangeArrowheads="1"/>
          </p:cNvPicPr>
          <p:nvPr/>
        </p:nvPicPr>
        <p:blipFill>
          <a:blip r:embed="rId15" cstate="print"/>
          <a:stretch>
            <a:fillRect/>
          </a:stretch>
        </p:blipFill>
        <p:spPr bwMode="auto">
          <a:xfrm>
            <a:off x="4495800" y="2667000"/>
            <a:ext cx="4343399" cy="1981199"/>
          </a:xfrm>
          <a:prstGeom prst="rect">
            <a:avLst/>
          </a:prstGeom>
          <a:noFill/>
        </p:spPr>
      </p:pic>
      <p:sp>
        <p:nvSpPr>
          <p:cNvPr id="76" name="Rectangle 75"/>
          <p:cNvSpPr/>
          <p:nvPr/>
        </p:nvSpPr>
        <p:spPr>
          <a:xfrm>
            <a:off x="6553200" y="1828800"/>
            <a:ext cx="2438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kern="0" smtClean="0">
                <a:solidFill>
                  <a:sysClr val="windowText" lastClr="000000"/>
                </a:solidFill>
              </a:rPr>
              <a:t>-Truncated sinogram </a:t>
            </a:r>
            <a:r>
              <a:rPr lang="en-US" kern="0" smtClean="0">
                <a:solidFill>
                  <a:sysClr val="windowText" lastClr="000000"/>
                </a:solidFill>
              </a:rPr>
              <a:t>     </a:t>
            </a:r>
            <a:br>
              <a:rPr lang="en-US" kern="0" smtClean="0">
                <a:solidFill>
                  <a:sysClr val="windowText" lastClr="000000"/>
                </a:solidFill>
              </a:rPr>
            </a:br>
            <a:r>
              <a:rPr lang="en-US" kern="0" smtClean="0">
                <a:solidFill>
                  <a:sysClr val="windowText" lastClr="000000"/>
                </a:solidFill>
              </a:rPr>
              <a:t>  after </a:t>
            </a:r>
            <a:r>
              <a:rPr lang="en-US" kern="0" smtClean="0">
                <a:solidFill>
                  <a:sysClr val="windowText" lastClr="000000"/>
                </a:solidFill>
              </a:rPr>
              <a:t>completion</a:t>
            </a:r>
            <a:r>
              <a:rPr lang="en-US"/>
              <a:t>.</a:t>
            </a:r>
            <a:endParaRPr lang="en-US" kern="0" smtClean="0">
              <a:solidFill>
                <a:sysClr val="windowText" lastClr="000000"/>
              </a:solidFill>
            </a:endParaRPr>
          </a:p>
        </p:txBody>
      </p:sp>
      <p:graphicFrame>
        <p:nvGraphicFramePr>
          <p:cNvPr id="3" name="Object 15"/>
          <p:cNvGraphicFramePr>
            <a:graphicFrameLocks noChangeAspect="1"/>
          </p:cNvGraphicFramePr>
          <p:nvPr/>
        </p:nvGraphicFramePr>
        <p:xfrm>
          <a:off x="6284913" y="1798638"/>
          <a:ext cx="319087" cy="381000"/>
        </p:xfrm>
        <a:graphic>
          <a:graphicData uri="http://schemas.openxmlformats.org/presentationml/2006/ole">
            <p:oleObj spid="_x0000_s89103" name="Equation" r:id="rId16" imgW="203040" imgH="241200" progId="Equation.3">
              <p:embed/>
            </p:oleObj>
          </a:graphicData>
        </a:graphic>
      </p:graphicFrame>
      <p:pic>
        <p:nvPicPr>
          <p:cNvPr id="89104" name="Picture 16" descr="C:\N\PhD Talk\AF_comp1b.eps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5486400" y="2819400"/>
            <a:ext cx="3276600" cy="1627402"/>
          </a:xfrm>
          <a:prstGeom prst="rect">
            <a:avLst/>
          </a:prstGeom>
          <a:noFill/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90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9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9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9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9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9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890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89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89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2" grpId="1"/>
      <p:bldP spid="39" grpId="0"/>
      <p:bldP spid="41" grpId="0" animBg="1"/>
      <p:bldP spid="73" grpId="0"/>
      <p:bldP spid="82" grpId="0"/>
      <p:bldP spid="82" grpId="1"/>
      <p:bldP spid="83" grpId="0"/>
      <p:bldP spid="74" grpId="0"/>
      <p:bldP spid="75" grpId="1"/>
      <p:bldP spid="76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474" name="Picture 2" descr="C:\N\PhD Talk\AF_parade_orig4.ep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4600" y="2362200"/>
            <a:ext cx="2559982" cy="1952625"/>
          </a:xfrm>
          <a:prstGeom prst="rect">
            <a:avLst/>
          </a:prstGeom>
          <a:noFill/>
        </p:spPr>
      </p:pic>
      <p:pic>
        <p:nvPicPr>
          <p:cNvPr id="233473" name="Picture 1" descr="C:\N\PhD Talk\AF_parade_err_4.ep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0" y="2819400"/>
            <a:ext cx="3835514" cy="1905000"/>
          </a:xfrm>
          <a:prstGeom prst="rect">
            <a:avLst/>
          </a:prstGeom>
          <a:noFill/>
        </p:spPr>
      </p:pic>
      <p:pic>
        <p:nvPicPr>
          <p:cNvPr id="123908" name="Picture 4" descr="C:\N\PhD Talk\AF_parade_4.eps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23862" y="706438"/>
            <a:ext cx="5724525" cy="1905000"/>
          </a:xfrm>
          <a:prstGeom prst="rect">
            <a:avLst/>
          </a:prstGeom>
          <a:noFill/>
        </p:spPr>
      </p:pic>
      <p:sp>
        <p:nvSpPr>
          <p:cNvPr id="2" name="Title 1"/>
          <p:cNvSpPr txBox="1">
            <a:spLocks/>
          </p:cNvSpPr>
          <p:nvPr/>
        </p:nvSpPr>
        <p:spPr bwMode="auto">
          <a:xfrm>
            <a:off x="533400" y="152400"/>
            <a:ext cx="8229600" cy="646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0" smtClean="0">
                <a:solidFill>
                  <a:srgbClr val="B60009"/>
                </a:solidFill>
                <a:latin typeface="+mj-lt"/>
                <a:cs typeface="Arial" charset="0"/>
              </a:rPr>
              <a:t>ROI reconstruction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B60009"/>
              </a:solidFill>
              <a:effectLst/>
              <a:uLnTx/>
              <a:uFillTx/>
              <a:latin typeface="+mj-lt"/>
              <a:ea typeface="+mj-ea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72200" y="1066800"/>
            <a:ext cx="2667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kern="0" smtClean="0">
                <a:solidFill>
                  <a:sysClr val="windowText" lastClr="000000"/>
                </a:solidFill>
              </a:rPr>
              <a:t>Image size = 461 pixels.</a:t>
            </a:r>
          </a:p>
          <a:p>
            <a:r>
              <a:rPr lang="en-US" kern="0" smtClean="0">
                <a:solidFill>
                  <a:sysClr val="windowText" lastClr="000000"/>
                </a:solidFill>
              </a:rPr>
              <a:t>ROI radius = 34 pixels,</a:t>
            </a:r>
          </a:p>
          <a:p>
            <a:r>
              <a:rPr lang="en-US" kern="0" smtClean="0">
                <a:solidFill>
                  <a:sysClr val="windowText" lastClr="000000"/>
                </a:solidFill>
              </a:rPr>
              <a:t>Margin = 3 pixels.</a:t>
            </a:r>
            <a:endParaRPr lang="en-US"/>
          </a:p>
        </p:txBody>
      </p:sp>
      <p:graphicFrame>
        <p:nvGraphicFramePr>
          <p:cNvPr id="16" name="Table 15"/>
          <p:cNvGraphicFramePr>
            <a:graphicFrameLocks noGrp="1"/>
          </p:cNvGraphicFramePr>
          <p:nvPr/>
        </p:nvGraphicFramePr>
        <p:xfrm>
          <a:off x="457200" y="5181600"/>
          <a:ext cx="5638799" cy="9144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tableStyleId>{2D5ABB26-0587-4C30-8999-92F81FD0307C}</a:tableStyleId>
              </a:tblPr>
              <a:tblGrid>
                <a:gridCol w="1812471"/>
                <a:gridCol w="1913164"/>
                <a:gridCol w="1913164"/>
              </a:tblGrid>
              <a:tr h="762000">
                <a:tc>
                  <a:txBody>
                    <a:bodyPr/>
                    <a:lstStyle/>
                    <a:p>
                      <a:pPr algn="ctr"/>
                      <a:r>
                        <a:rPr lang="en-US" b="0" smtClean="0">
                          <a:solidFill>
                            <a:schemeClr val="tx1"/>
                          </a:solidFill>
                        </a:rPr>
                        <a:t>True ROI image</a:t>
                      </a: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mtClean="0"/>
                        <a:t>FBP reconstruction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mtClean="0"/>
                        <a:t>22.9 dB</a:t>
                      </a: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AFBP</a:t>
                      </a:r>
                    </a:p>
                    <a:p>
                      <a:pPr algn="ctr"/>
                      <a:r>
                        <a:rPr lang="en-US" smtClean="0"/>
                        <a:t>reconstruction</a:t>
                      </a:r>
                    </a:p>
                    <a:p>
                      <a:pPr algn="ctr"/>
                      <a:r>
                        <a:rPr lang="en-US" smtClean="0"/>
                        <a:t>34.68 dB</a:t>
                      </a: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426" name="Picture 2" descr="C:\N\PhD Talk\AF_parade_err_8.ep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2819400"/>
            <a:ext cx="3835514" cy="1905000"/>
          </a:xfrm>
          <a:prstGeom prst="rect">
            <a:avLst/>
          </a:prstGeom>
          <a:noFill/>
        </p:spPr>
      </p:pic>
      <p:pic>
        <p:nvPicPr>
          <p:cNvPr id="177160" name="Picture 8" descr="C:\N\PhD Talk\AF_parade_orig8.ep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0" y="2133600"/>
            <a:ext cx="2514600" cy="2514600"/>
          </a:xfrm>
          <a:prstGeom prst="rect">
            <a:avLst/>
          </a:prstGeom>
          <a:noFill/>
        </p:spPr>
      </p:pic>
      <p:sp>
        <p:nvSpPr>
          <p:cNvPr id="2" name="Title 1"/>
          <p:cNvSpPr txBox="1">
            <a:spLocks/>
          </p:cNvSpPr>
          <p:nvPr/>
        </p:nvSpPr>
        <p:spPr bwMode="auto">
          <a:xfrm>
            <a:off x="533400" y="152400"/>
            <a:ext cx="8229600" cy="646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0" smtClean="0">
                <a:solidFill>
                  <a:srgbClr val="B60009"/>
                </a:solidFill>
                <a:latin typeface="+mj-lt"/>
                <a:cs typeface="Arial" charset="0"/>
              </a:rPr>
              <a:t>ROI reconstruction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B60009"/>
              </a:solidFill>
              <a:effectLst/>
              <a:uLnTx/>
              <a:uFillTx/>
              <a:latin typeface="+mj-lt"/>
              <a:ea typeface="+mj-ea"/>
              <a:cs typeface="Arial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172200" y="1066800"/>
            <a:ext cx="2667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kern="0" smtClean="0">
                <a:solidFill>
                  <a:sysClr val="windowText" lastClr="000000"/>
                </a:solidFill>
              </a:rPr>
              <a:t>Image size = 461 pixels.</a:t>
            </a:r>
          </a:p>
          <a:p>
            <a:r>
              <a:rPr lang="en-US" kern="0" smtClean="0">
                <a:solidFill>
                  <a:sysClr val="windowText" lastClr="000000"/>
                </a:solidFill>
              </a:rPr>
              <a:t>ROI radius = 34 pixels,</a:t>
            </a:r>
          </a:p>
          <a:p>
            <a:r>
              <a:rPr lang="en-US" kern="0" smtClean="0">
                <a:solidFill>
                  <a:sysClr val="windowText" lastClr="000000"/>
                </a:solidFill>
              </a:rPr>
              <a:t>Margin = 3 pixels.</a:t>
            </a:r>
            <a:endParaRPr lang="en-US"/>
          </a:p>
        </p:txBody>
      </p:sp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457200" y="5181600"/>
          <a:ext cx="5638799" cy="9144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tableStyleId>{2D5ABB26-0587-4C30-8999-92F81FD0307C}</a:tableStyleId>
              </a:tblPr>
              <a:tblGrid>
                <a:gridCol w="1812471"/>
                <a:gridCol w="1913164"/>
                <a:gridCol w="1913164"/>
              </a:tblGrid>
              <a:tr h="762000">
                <a:tc>
                  <a:txBody>
                    <a:bodyPr/>
                    <a:lstStyle/>
                    <a:p>
                      <a:pPr algn="ctr"/>
                      <a:r>
                        <a:rPr lang="en-US" b="0" smtClean="0">
                          <a:solidFill>
                            <a:schemeClr val="tx1"/>
                          </a:solidFill>
                        </a:rPr>
                        <a:t>True ROI image</a:t>
                      </a: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mtClean="0"/>
                        <a:t>FBP reconstruction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mtClean="0"/>
                        <a:t>18.04 dB</a:t>
                      </a: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AFBP</a:t>
                      </a:r>
                    </a:p>
                    <a:p>
                      <a:pPr algn="ctr"/>
                      <a:r>
                        <a:rPr lang="en-US" smtClean="0"/>
                        <a:t>reconstruction</a:t>
                      </a:r>
                    </a:p>
                    <a:p>
                      <a:pPr algn="ctr"/>
                      <a:r>
                        <a:rPr lang="en-US" smtClean="0"/>
                        <a:t>29.63 dB</a:t>
                      </a: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31425" name="Picture 1" descr="C:\N\PhD Talk\AF_parade_8.ep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838200"/>
            <a:ext cx="5727701" cy="190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378" name="Picture 2" descr="C:\N\PhD Talk\AF_parade_err_9.ep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99" y="2819400"/>
            <a:ext cx="3835513" cy="1905000"/>
          </a:xfrm>
          <a:prstGeom prst="rect">
            <a:avLst/>
          </a:prstGeom>
          <a:noFill/>
        </p:spPr>
      </p:pic>
      <p:pic>
        <p:nvPicPr>
          <p:cNvPr id="178179" name="Picture 3" descr="C:\N\PhD Talk\AF_parade_orig9.ep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0" y="2133600"/>
            <a:ext cx="2514600" cy="2514600"/>
          </a:xfrm>
          <a:prstGeom prst="rect">
            <a:avLst/>
          </a:prstGeom>
          <a:noFill/>
        </p:spPr>
      </p:pic>
      <p:sp>
        <p:nvSpPr>
          <p:cNvPr id="3" name="Title 1"/>
          <p:cNvSpPr txBox="1">
            <a:spLocks/>
          </p:cNvSpPr>
          <p:nvPr/>
        </p:nvSpPr>
        <p:spPr bwMode="auto">
          <a:xfrm>
            <a:off x="533400" y="152400"/>
            <a:ext cx="8229600" cy="646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0" smtClean="0">
                <a:solidFill>
                  <a:srgbClr val="B60009"/>
                </a:solidFill>
                <a:latin typeface="+mj-lt"/>
                <a:cs typeface="Arial" charset="0"/>
              </a:rPr>
              <a:t>ROI reconstruction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B60009"/>
              </a:solidFill>
              <a:effectLst/>
              <a:uLnTx/>
              <a:uFillTx/>
              <a:latin typeface="+mj-lt"/>
              <a:ea typeface="+mj-ea"/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172200" y="1066800"/>
            <a:ext cx="2667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kern="0" smtClean="0">
                <a:solidFill>
                  <a:sysClr val="windowText" lastClr="000000"/>
                </a:solidFill>
              </a:rPr>
              <a:t>Image size = 461 pixels.</a:t>
            </a:r>
          </a:p>
          <a:p>
            <a:r>
              <a:rPr lang="en-US" kern="0" smtClean="0">
                <a:solidFill>
                  <a:sysClr val="windowText" lastClr="000000"/>
                </a:solidFill>
              </a:rPr>
              <a:t>ROI radius = 34 pixels,</a:t>
            </a:r>
          </a:p>
          <a:p>
            <a:r>
              <a:rPr lang="en-US" kern="0" smtClean="0">
                <a:solidFill>
                  <a:sysClr val="windowText" lastClr="000000"/>
                </a:solidFill>
              </a:rPr>
              <a:t>Margin = 3 pixels.</a:t>
            </a:r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457200" y="5181600"/>
          <a:ext cx="5638799" cy="9144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tableStyleId>{2D5ABB26-0587-4C30-8999-92F81FD0307C}</a:tableStyleId>
              </a:tblPr>
              <a:tblGrid>
                <a:gridCol w="1812471"/>
                <a:gridCol w="1913164"/>
                <a:gridCol w="1913164"/>
              </a:tblGrid>
              <a:tr h="762000">
                <a:tc>
                  <a:txBody>
                    <a:bodyPr/>
                    <a:lstStyle/>
                    <a:p>
                      <a:pPr algn="ctr"/>
                      <a:r>
                        <a:rPr lang="en-US" b="0" smtClean="0">
                          <a:solidFill>
                            <a:schemeClr val="tx1"/>
                          </a:solidFill>
                        </a:rPr>
                        <a:t>True ROI image</a:t>
                      </a: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mtClean="0"/>
                        <a:t>FBP reconstruction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mtClean="0"/>
                        <a:t>19.48 dB</a:t>
                      </a: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mtClean="0"/>
                        <a:t>AFBP</a:t>
                      </a:r>
                    </a:p>
                    <a:p>
                      <a:pPr algn="ctr"/>
                      <a:r>
                        <a:rPr lang="en-US" smtClean="0"/>
                        <a:t>reconstruction</a:t>
                      </a:r>
                    </a:p>
                    <a:p>
                      <a:pPr algn="ctr"/>
                      <a:r>
                        <a:rPr lang="en-US" smtClean="0"/>
                        <a:t>31.44 dB</a:t>
                      </a:r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29377" name="Picture 1" descr="C:\N\PhD Talk\AF_parade_9.ep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762000"/>
            <a:ext cx="5727701" cy="1905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457200" y="838200"/>
          <a:ext cx="8229600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Rounded Rectangle 8"/>
          <p:cNvSpPr/>
          <p:nvPr/>
        </p:nvSpPr>
        <p:spPr>
          <a:xfrm>
            <a:off x="381000" y="3276600"/>
            <a:ext cx="8382000" cy="7620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e-I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Picture 2" descr="C:\L\PhD Talk\phdt_10a.ep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09800" y="4495800"/>
            <a:ext cx="2595533" cy="1828800"/>
          </a:xfrm>
          <a:prstGeom prst="rect">
            <a:avLst/>
          </a:prstGeom>
          <a:noFill/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04800" y="152400"/>
            <a:ext cx="61722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Sparse-Land model for signals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400" y="990600"/>
            <a:ext cx="7696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2400" b="1" smtClean="0"/>
              <a:t>The concept: </a:t>
            </a:r>
            <a:r>
              <a:rPr lang="en-US" sz="2000" smtClean="0"/>
              <a:t>natural signals admit a faithful representation using only few columns (atoms) from a dedicated overcomplete dictionary.</a:t>
            </a:r>
            <a:endParaRPr lang="en-US" sz="2000"/>
          </a:p>
        </p:txBody>
      </p:sp>
      <p:graphicFrame>
        <p:nvGraphicFramePr>
          <p:cNvPr id="5" name="Object 2"/>
          <p:cNvGraphicFramePr>
            <a:graphicFrameLocks noChangeAspect="1"/>
          </p:cNvGraphicFramePr>
          <p:nvPr/>
        </p:nvGraphicFramePr>
        <p:xfrm>
          <a:off x="6096000" y="2590800"/>
          <a:ext cx="1371600" cy="362595"/>
        </p:xfrm>
        <a:graphic>
          <a:graphicData uri="http://schemas.openxmlformats.org/presentationml/2006/ole">
            <p:oleObj spid="_x0000_s100354" name="Equation" r:id="rId5" imgW="711000" imgH="177480" progId="">
              <p:embed/>
            </p:oleObj>
          </a:graphicData>
        </a:graphic>
      </p:graphicFrame>
      <p:grpSp>
        <p:nvGrpSpPr>
          <p:cNvPr id="153" name="Group 152"/>
          <p:cNvGrpSpPr/>
          <p:nvPr/>
        </p:nvGrpSpPr>
        <p:grpSpPr>
          <a:xfrm>
            <a:off x="5562600" y="3048000"/>
            <a:ext cx="2636519" cy="2103119"/>
            <a:chOff x="5562600" y="3048000"/>
            <a:chExt cx="2636519" cy="2103119"/>
          </a:xfrm>
        </p:grpSpPr>
        <p:sp>
          <p:nvSpPr>
            <p:cNvPr id="6" name="Rectangle 5"/>
            <p:cNvSpPr/>
            <p:nvPr/>
          </p:nvSpPr>
          <p:spPr bwMode="auto">
            <a:xfrm>
              <a:off x="5562600" y="3048000"/>
              <a:ext cx="45719" cy="9144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3600" tIns="46800" rIns="93600" bIns="4680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1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Times New Roman (Hebrew)" charset="0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5638800" y="3048000"/>
              <a:ext cx="45719" cy="9144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3600" tIns="46800" rIns="93600" bIns="4680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1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Times New Roman (Hebrew)" charset="0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5715000" y="3048000"/>
              <a:ext cx="45719" cy="9144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3600" tIns="46800" rIns="93600" bIns="4680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1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Times New Roman (Hebrew)" charset="0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5791200" y="3048000"/>
              <a:ext cx="45719" cy="9144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3600" tIns="46800" rIns="93600" bIns="4680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1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Times New Roman (Hebrew)" charset="0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5867400" y="3048000"/>
              <a:ext cx="45719" cy="9144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3600" tIns="46800" rIns="93600" bIns="4680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1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Times New Roman (Hebrew)" charset="0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5943600" y="3048000"/>
              <a:ext cx="45719" cy="9144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3600" tIns="46800" rIns="93600" bIns="4680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1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Times New Roman (Hebrew)" charset="0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6019800" y="3048000"/>
              <a:ext cx="45719" cy="9144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3600" tIns="46800" rIns="93600" bIns="4680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1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Times New Roman (Hebrew)" charset="0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6096000" y="3048000"/>
              <a:ext cx="45719" cy="9144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3600" tIns="46800" rIns="93600" bIns="4680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1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Times New Roman (Hebrew)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6172200" y="3048000"/>
              <a:ext cx="45719" cy="9144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3600" tIns="46800" rIns="93600" bIns="4680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1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Times New Roman (Hebrew)" charset="0"/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6248400" y="3048000"/>
              <a:ext cx="45719" cy="9144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3600" tIns="46800" rIns="93600" bIns="4680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1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Times New Roman (Hebrew)" charset="0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6324600" y="3048000"/>
              <a:ext cx="45719" cy="9144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3600" tIns="46800" rIns="93600" bIns="4680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1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Times New Roman (Hebrew)" charset="0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6400800" y="3048000"/>
              <a:ext cx="45719" cy="9144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3600" tIns="46800" rIns="93600" bIns="4680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1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Times New Roman (Hebrew)" charset="0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6477000" y="3048000"/>
              <a:ext cx="45719" cy="9144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3600" tIns="46800" rIns="93600" bIns="4680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1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Times New Roman (Hebrew)" charset="0"/>
              </a:endParaRPr>
            </a:p>
          </p:txBody>
        </p:sp>
        <p:sp>
          <p:nvSpPr>
            <p:cNvPr id="19" name="Rectangle 18"/>
            <p:cNvSpPr/>
            <p:nvPr/>
          </p:nvSpPr>
          <p:spPr bwMode="auto">
            <a:xfrm>
              <a:off x="6553200" y="3048000"/>
              <a:ext cx="45719" cy="9144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3600" tIns="46800" rIns="93600" bIns="4680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1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Times New Roman (Hebrew)" charset="0"/>
              </a:endParaRP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6629400" y="3048000"/>
              <a:ext cx="45719" cy="9144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3600" tIns="46800" rIns="93600" bIns="4680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1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Times New Roman (Hebrew)" charset="0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6705600" y="3048000"/>
              <a:ext cx="45719" cy="9144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3600" tIns="46800" rIns="93600" bIns="4680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1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Times New Roman (Hebrew)" charset="0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6781800" y="3048000"/>
              <a:ext cx="45719" cy="9144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3600" tIns="46800" rIns="93600" bIns="4680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1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Times New Roman (Hebrew)" charset="0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6858000" y="3048000"/>
              <a:ext cx="45719" cy="9144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3600" tIns="46800" rIns="93600" bIns="4680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1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Times New Roman (Hebrew)" charset="0"/>
              </a:endParaRPr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6934200" y="3048000"/>
              <a:ext cx="45719" cy="9144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3600" tIns="46800" rIns="93600" bIns="4680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1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Times New Roman (Hebrew)" charset="0"/>
              </a:endParaRPr>
            </a:p>
          </p:txBody>
        </p:sp>
        <p:sp>
          <p:nvSpPr>
            <p:cNvPr id="25" name="Rectangle 24"/>
            <p:cNvSpPr/>
            <p:nvPr/>
          </p:nvSpPr>
          <p:spPr bwMode="auto">
            <a:xfrm>
              <a:off x="7010400" y="3048000"/>
              <a:ext cx="45719" cy="9144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3600" tIns="46800" rIns="93600" bIns="4680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1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Times New Roman (Hebrew)" charset="0"/>
              </a:endParaRPr>
            </a:p>
          </p:txBody>
        </p:sp>
        <p:sp>
          <p:nvSpPr>
            <p:cNvPr id="26" name="Rectangle 25"/>
            <p:cNvSpPr/>
            <p:nvPr/>
          </p:nvSpPr>
          <p:spPr bwMode="auto">
            <a:xfrm>
              <a:off x="7086600" y="3048000"/>
              <a:ext cx="45719" cy="9144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3600" tIns="46800" rIns="93600" bIns="4680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1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Times New Roman (Hebrew)" charset="0"/>
              </a:endParaRP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7162800" y="3048000"/>
              <a:ext cx="45719" cy="9144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3600" tIns="46800" rIns="93600" bIns="4680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1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Times New Roman (Hebrew)" charset="0"/>
              </a:endParaRPr>
            </a:p>
          </p:txBody>
        </p:sp>
        <p:sp>
          <p:nvSpPr>
            <p:cNvPr id="28" name="Rectangle 27"/>
            <p:cNvSpPr/>
            <p:nvPr/>
          </p:nvSpPr>
          <p:spPr bwMode="auto">
            <a:xfrm>
              <a:off x="7239000" y="3048000"/>
              <a:ext cx="45719" cy="9144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3600" tIns="46800" rIns="93600" bIns="4680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1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Times New Roman (Hebrew)" charset="0"/>
              </a:endParaRPr>
            </a:p>
          </p:txBody>
        </p:sp>
        <p:sp>
          <p:nvSpPr>
            <p:cNvPr id="29" name="Rectangle 28"/>
            <p:cNvSpPr/>
            <p:nvPr/>
          </p:nvSpPr>
          <p:spPr bwMode="auto">
            <a:xfrm>
              <a:off x="7315200" y="3048000"/>
              <a:ext cx="45719" cy="9144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3600" tIns="46800" rIns="93600" bIns="4680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1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Times New Roman (Hebrew)" charset="0"/>
              </a:endParaRPr>
            </a:p>
          </p:txBody>
        </p:sp>
        <p:sp>
          <p:nvSpPr>
            <p:cNvPr id="30" name="Rectangle 29"/>
            <p:cNvSpPr/>
            <p:nvPr/>
          </p:nvSpPr>
          <p:spPr bwMode="auto">
            <a:xfrm>
              <a:off x="7391400" y="3048000"/>
              <a:ext cx="45719" cy="9144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3600" tIns="46800" rIns="93600" bIns="4680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1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Times New Roman (Hebrew)" charset="0"/>
              </a:endParaRPr>
            </a:p>
          </p:txBody>
        </p:sp>
        <p:sp>
          <p:nvSpPr>
            <p:cNvPr id="31" name="Rectangle 30"/>
            <p:cNvSpPr/>
            <p:nvPr/>
          </p:nvSpPr>
          <p:spPr bwMode="auto">
            <a:xfrm>
              <a:off x="7467600" y="3048000"/>
              <a:ext cx="45719" cy="9144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3600" tIns="46800" rIns="93600" bIns="4680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1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Times New Roman (Hebrew)" charset="0"/>
              </a:endParaRPr>
            </a:p>
          </p:txBody>
        </p:sp>
        <p:sp>
          <p:nvSpPr>
            <p:cNvPr id="32" name="Rectangle 31"/>
            <p:cNvSpPr/>
            <p:nvPr/>
          </p:nvSpPr>
          <p:spPr bwMode="auto">
            <a:xfrm>
              <a:off x="7543800" y="3048000"/>
              <a:ext cx="45719" cy="9144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3600" tIns="46800" rIns="93600" bIns="4680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1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Times New Roman (Hebrew)" charset="0"/>
              </a:endParaRPr>
            </a:p>
          </p:txBody>
        </p:sp>
        <p:sp>
          <p:nvSpPr>
            <p:cNvPr id="33" name="Rectangle 32"/>
            <p:cNvSpPr/>
            <p:nvPr/>
          </p:nvSpPr>
          <p:spPr bwMode="auto">
            <a:xfrm>
              <a:off x="7620000" y="3048000"/>
              <a:ext cx="45719" cy="9144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3600" tIns="46800" rIns="93600" bIns="4680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1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Times New Roman (Hebrew)" charset="0"/>
              </a:endParaRPr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7696200" y="3048000"/>
              <a:ext cx="45719" cy="9144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3600" tIns="46800" rIns="93600" bIns="4680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1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Times New Roman (Hebrew)" charset="0"/>
              </a:endParaRPr>
            </a:p>
          </p:txBody>
        </p:sp>
        <p:sp>
          <p:nvSpPr>
            <p:cNvPr id="35" name="Rectangle 34"/>
            <p:cNvSpPr/>
            <p:nvPr/>
          </p:nvSpPr>
          <p:spPr bwMode="auto">
            <a:xfrm>
              <a:off x="7772400" y="3048000"/>
              <a:ext cx="45719" cy="9144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3600" tIns="46800" rIns="93600" bIns="4680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1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Times New Roman (Hebrew)" charset="0"/>
              </a:endParaRPr>
            </a:p>
          </p:txBody>
        </p:sp>
        <p:sp>
          <p:nvSpPr>
            <p:cNvPr id="36" name="Rectangle 35"/>
            <p:cNvSpPr/>
            <p:nvPr/>
          </p:nvSpPr>
          <p:spPr bwMode="auto">
            <a:xfrm>
              <a:off x="7848600" y="3048000"/>
              <a:ext cx="45719" cy="9144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3600" tIns="46800" rIns="93600" bIns="4680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1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Times New Roman (Hebrew)" charset="0"/>
              </a:endParaRPr>
            </a:p>
          </p:txBody>
        </p:sp>
        <p:sp>
          <p:nvSpPr>
            <p:cNvPr id="37" name="Rectangle 36"/>
            <p:cNvSpPr/>
            <p:nvPr/>
          </p:nvSpPr>
          <p:spPr bwMode="auto">
            <a:xfrm>
              <a:off x="7924800" y="3048000"/>
              <a:ext cx="45719" cy="9144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3600" tIns="46800" rIns="93600" bIns="4680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1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Times New Roman (Hebrew)" charset="0"/>
              </a:endParaRPr>
            </a:p>
          </p:txBody>
        </p:sp>
        <p:sp>
          <p:nvSpPr>
            <p:cNvPr id="38" name="Rectangle 37"/>
            <p:cNvSpPr/>
            <p:nvPr/>
          </p:nvSpPr>
          <p:spPr bwMode="auto">
            <a:xfrm>
              <a:off x="8153400" y="3048000"/>
              <a:ext cx="45719" cy="45719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3600" tIns="46800" rIns="93600" bIns="4680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1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Times New Roman (Hebrew)" charset="0"/>
              </a:endParaRPr>
            </a:p>
          </p:txBody>
        </p:sp>
        <p:sp>
          <p:nvSpPr>
            <p:cNvPr id="39" name="Rectangle 38"/>
            <p:cNvSpPr/>
            <p:nvPr/>
          </p:nvSpPr>
          <p:spPr bwMode="auto">
            <a:xfrm>
              <a:off x="8153400" y="3124200"/>
              <a:ext cx="45719" cy="45719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3600" tIns="46800" rIns="93600" bIns="4680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1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Times New Roman (Hebrew)" charset="0"/>
              </a:endParaRPr>
            </a:p>
          </p:txBody>
        </p:sp>
        <p:sp>
          <p:nvSpPr>
            <p:cNvPr id="40" name="Rectangle 39"/>
            <p:cNvSpPr/>
            <p:nvPr/>
          </p:nvSpPr>
          <p:spPr bwMode="auto">
            <a:xfrm>
              <a:off x="8153400" y="3200400"/>
              <a:ext cx="45719" cy="45719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3600" tIns="46800" rIns="93600" bIns="4680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1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Times New Roman (Hebrew)" charset="0"/>
              </a:endParaRPr>
            </a:p>
          </p:txBody>
        </p:sp>
        <p:sp>
          <p:nvSpPr>
            <p:cNvPr id="41" name="Rectangle 40"/>
            <p:cNvSpPr/>
            <p:nvPr/>
          </p:nvSpPr>
          <p:spPr bwMode="auto">
            <a:xfrm>
              <a:off x="8153400" y="3276600"/>
              <a:ext cx="45719" cy="45719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3600" tIns="46800" rIns="93600" bIns="4680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1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Times New Roman (Hebrew)" charset="0"/>
              </a:endParaRPr>
            </a:p>
          </p:txBody>
        </p:sp>
        <p:sp>
          <p:nvSpPr>
            <p:cNvPr id="42" name="Rectangle 41"/>
            <p:cNvSpPr/>
            <p:nvPr/>
          </p:nvSpPr>
          <p:spPr bwMode="auto">
            <a:xfrm>
              <a:off x="8153400" y="3276600"/>
              <a:ext cx="45719" cy="45719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3600" tIns="46800" rIns="93600" bIns="4680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1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Times New Roman (Hebrew)" charset="0"/>
              </a:endParaRPr>
            </a:p>
          </p:txBody>
        </p:sp>
        <p:sp>
          <p:nvSpPr>
            <p:cNvPr id="43" name="Rectangle 42"/>
            <p:cNvSpPr/>
            <p:nvPr/>
          </p:nvSpPr>
          <p:spPr bwMode="auto">
            <a:xfrm>
              <a:off x="8153400" y="3352800"/>
              <a:ext cx="45719" cy="45719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3600" tIns="46800" rIns="93600" bIns="4680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1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Times New Roman (Hebrew)" charset="0"/>
              </a:endParaRPr>
            </a:p>
          </p:txBody>
        </p:sp>
        <p:sp>
          <p:nvSpPr>
            <p:cNvPr id="44" name="Rectangle 43"/>
            <p:cNvSpPr/>
            <p:nvPr/>
          </p:nvSpPr>
          <p:spPr bwMode="auto">
            <a:xfrm>
              <a:off x="8153400" y="3429000"/>
              <a:ext cx="45719" cy="45719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3600" tIns="46800" rIns="93600" bIns="4680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1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Times New Roman (Hebrew)" charset="0"/>
              </a:endParaRPr>
            </a:p>
          </p:txBody>
        </p:sp>
        <p:sp>
          <p:nvSpPr>
            <p:cNvPr id="45" name="Rectangle 44"/>
            <p:cNvSpPr/>
            <p:nvPr/>
          </p:nvSpPr>
          <p:spPr bwMode="auto">
            <a:xfrm>
              <a:off x="8153400" y="3505200"/>
              <a:ext cx="45719" cy="45719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3600" tIns="46800" rIns="93600" bIns="4680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1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Times New Roman (Hebrew)" charset="0"/>
              </a:endParaRPr>
            </a:p>
          </p:txBody>
        </p:sp>
        <p:sp>
          <p:nvSpPr>
            <p:cNvPr id="46" name="Rectangle 45"/>
            <p:cNvSpPr/>
            <p:nvPr/>
          </p:nvSpPr>
          <p:spPr bwMode="auto">
            <a:xfrm>
              <a:off x="8153400" y="3581400"/>
              <a:ext cx="45719" cy="45719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3600" tIns="46800" rIns="93600" bIns="4680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1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Times New Roman (Hebrew)" charset="0"/>
              </a:endParaRPr>
            </a:p>
          </p:txBody>
        </p:sp>
        <p:sp>
          <p:nvSpPr>
            <p:cNvPr id="47" name="Rectangle 46"/>
            <p:cNvSpPr/>
            <p:nvPr/>
          </p:nvSpPr>
          <p:spPr bwMode="auto">
            <a:xfrm>
              <a:off x="8153400" y="3657600"/>
              <a:ext cx="45719" cy="45719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3600" tIns="46800" rIns="93600" bIns="4680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1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Times New Roman (Hebrew)" charset="0"/>
              </a:endParaRPr>
            </a:p>
          </p:txBody>
        </p:sp>
        <p:sp>
          <p:nvSpPr>
            <p:cNvPr id="48" name="Rectangle 47"/>
            <p:cNvSpPr/>
            <p:nvPr/>
          </p:nvSpPr>
          <p:spPr bwMode="auto">
            <a:xfrm>
              <a:off x="8153400" y="3733800"/>
              <a:ext cx="45719" cy="45719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3600" tIns="46800" rIns="93600" bIns="4680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1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Times New Roman (Hebrew)" charset="0"/>
              </a:endParaRPr>
            </a:p>
          </p:txBody>
        </p:sp>
        <p:sp>
          <p:nvSpPr>
            <p:cNvPr id="49" name="Rectangle 48"/>
            <p:cNvSpPr/>
            <p:nvPr/>
          </p:nvSpPr>
          <p:spPr bwMode="auto">
            <a:xfrm>
              <a:off x="8153400" y="3810000"/>
              <a:ext cx="45719" cy="45719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3600" tIns="46800" rIns="93600" bIns="4680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1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Times New Roman (Hebrew)" charset="0"/>
              </a:endParaRPr>
            </a:p>
          </p:txBody>
        </p:sp>
        <p:sp>
          <p:nvSpPr>
            <p:cNvPr id="50" name="Rectangle 49"/>
            <p:cNvSpPr/>
            <p:nvPr/>
          </p:nvSpPr>
          <p:spPr bwMode="auto">
            <a:xfrm>
              <a:off x="8153400" y="3810000"/>
              <a:ext cx="45719" cy="45719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3600" tIns="46800" rIns="93600" bIns="4680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1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Times New Roman (Hebrew)" charset="0"/>
              </a:endParaRPr>
            </a:p>
          </p:txBody>
        </p:sp>
        <p:sp>
          <p:nvSpPr>
            <p:cNvPr id="51" name="Rectangle 50"/>
            <p:cNvSpPr/>
            <p:nvPr/>
          </p:nvSpPr>
          <p:spPr bwMode="auto">
            <a:xfrm>
              <a:off x="8153400" y="3886200"/>
              <a:ext cx="45719" cy="45719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3600" tIns="46800" rIns="93600" bIns="4680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1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Times New Roman (Hebrew)" charset="0"/>
              </a:endParaRPr>
            </a:p>
          </p:txBody>
        </p:sp>
        <p:sp>
          <p:nvSpPr>
            <p:cNvPr id="52" name="Rectangle 51"/>
            <p:cNvSpPr/>
            <p:nvPr/>
          </p:nvSpPr>
          <p:spPr bwMode="auto">
            <a:xfrm>
              <a:off x="8153400" y="3962400"/>
              <a:ext cx="45719" cy="45719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3600" tIns="46800" rIns="93600" bIns="4680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1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Times New Roman (Hebrew)" charset="0"/>
              </a:endParaRPr>
            </a:p>
          </p:txBody>
        </p:sp>
        <p:sp>
          <p:nvSpPr>
            <p:cNvPr id="53" name="Rectangle 52"/>
            <p:cNvSpPr/>
            <p:nvPr/>
          </p:nvSpPr>
          <p:spPr bwMode="auto">
            <a:xfrm>
              <a:off x="8153400" y="4038600"/>
              <a:ext cx="45719" cy="45719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3600" tIns="46800" rIns="93600" bIns="4680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1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Times New Roman (Hebrew)" charset="0"/>
              </a:endParaRPr>
            </a:p>
          </p:txBody>
        </p:sp>
        <p:sp>
          <p:nvSpPr>
            <p:cNvPr id="54" name="Rectangle 53"/>
            <p:cNvSpPr/>
            <p:nvPr/>
          </p:nvSpPr>
          <p:spPr bwMode="auto">
            <a:xfrm>
              <a:off x="8153400" y="4114800"/>
              <a:ext cx="45719" cy="45719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3600" tIns="46800" rIns="93600" bIns="4680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1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Times New Roman (Hebrew)" charset="0"/>
              </a:endParaRPr>
            </a:p>
          </p:txBody>
        </p:sp>
        <p:sp>
          <p:nvSpPr>
            <p:cNvPr id="55" name="Rectangle 54"/>
            <p:cNvSpPr/>
            <p:nvPr/>
          </p:nvSpPr>
          <p:spPr bwMode="auto">
            <a:xfrm>
              <a:off x="8153400" y="4191000"/>
              <a:ext cx="45719" cy="45719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3600" tIns="46800" rIns="93600" bIns="4680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1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Times New Roman (Hebrew)" charset="0"/>
              </a:endParaRPr>
            </a:p>
          </p:txBody>
        </p:sp>
        <p:sp>
          <p:nvSpPr>
            <p:cNvPr id="56" name="Rectangle 55"/>
            <p:cNvSpPr/>
            <p:nvPr/>
          </p:nvSpPr>
          <p:spPr bwMode="auto">
            <a:xfrm>
              <a:off x="8153400" y="4267200"/>
              <a:ext cx="45719" cy="45719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3600" tIns="46800" rIns="93600" bIns="4680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1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Times New Roman (Hebrew)" charset="0"/>
              </a:endParaRPr>
            </a:p>
          </p:txBody>
        </p:sp>
        <p:sp>
          <p:nvSpPr>
            <p:cNvPr id="57" name="Rectangle 56"/>
            <p:cNvSpPr/>
            <p:nvPr/>
          </p:nvSpPr>
          <p:spPr bwMode="auto">
            <a:xfrm>
              <a:off x="8153400" y="4343400"/>
              <a:ext cx="45719" cy="45719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3600" tIns="46800" rIns="93600" bIns="4680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1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Times New Roman (Hebrew)" charset="0"/>
              </a:endParaRPr>
            </a:p>
          </p:txBody>
        </p:sp>
        <p:sp>
          <p:nvSpPr>
            <p:cNvPr id="58" name="Rectangle 57"/>
            <p:cNvSpPr/>
            <p:nvPr/>
          </p:nvSpPr>
          <p:spPr bwMode="auto">
            <a:xfrm>
              <a:off x="8153400" y="4343400"/>
              <a:ext cx="45719" cy="45719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3600" tIns="46800" rIns="93600" bIns="4680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1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Times New Roman (Hebrew)" charset="0"/>
              </a:endParaRPr>
            </a:p>
          </p:txBody>
        </p:sp>
        <p:sp>
          <p:nvSpPr>
            <p:cNvPr id="59" name="Rectangle 58"/>
            <p:cNvSpPr/>
            <p:nvPr/>
          </p:nvSpPr>
          <p:spPr bwMode="auto">
            <a:xfrm>
              <a:off x="8153400" y="4419600"/>
              <a:ext cx="45719" cy="45719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3600" tIns="46800" rIns="93600" bIns="4680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1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Times New Roman (Hebrew)" charset="0"/>
              </a:endParaRPr>
            </a:p>
          </p:txBody>
        </p:sp>
        <p:sp>
          <p:nvSpPr>
            <p:cNvPr id="60" name="Rectangle 59"/>
            <p:cNvSpPr/>
            <p:nvPr/>
          </p:nvSpPr>
          <p:spPr bwMode="auto">
            <a:xfrm>
              <a:off x="8153400" y="4495800"/>
              <a:ext cx="45719" cy="45719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3600" tIns="46800" rIns="93600" bIns="4680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1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Times New Roman (Hebrew)" charset="0"/>
              </a:endParaRPr>
            </a:p>
          </p:txBody>
        </p:sp>
        <p:sp>
          <p:nvSpPr>
            <p:cNvPr id="61" name="Rectangle 60"/>
            <p:cNvSpPr/>
            <p:nvPr/>
          </p:nvSpPr>
          <p:spPr bwMode="auto">
            <a:xfrm>
              <a:off x="8153400" y="4572000"/>
              <a:ext cx="45719" cy="45719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3600" tIns="46800" rIns="93600" bIns="4680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1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Times New Roman (Hebrew)" charset="0"/>
              </a:endParaRPr>
            </a:p>
          </p:txBody>
        </p:sp>
        <p:sp>
          <p:nvSpPr>
            <p:cNvPr id="62" name="Rectangle 61"/>
            <p:cNvSpPr/>
            <p:nvPr/>
          </p:nvSpPr>
          <p:spPr bwMode="auto">
            <a:xfrm>
              <a:off x="8153400" y="4648200"/>
              <a:ext cx="45719" cy="45719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3600" tIns="46800" rIns="93600" bIns="4680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1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Times New Roman (Hebrew)" charset="0"/>
              </a:endParaRPr>
            </a:p>
          </p:txBody>
        </p:sp>
        <p:sp>
          <p:nvSpPr>
            <p:cNvPr id="63" name="Rectangle 62"/>
            <p:cNvSpPr/>
            <p:nvPr/>
          </p:nvSpPr>
          <p:spPr bwMode="auto">
            <a:xfrm>
              <a:off x="8153400" y="4724400"/>
              <a:ext cx="45719" cy="45719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3600" tIns="46800" rIns="93600" bIns="4680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1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Times New Roman (Hebrew)" charset="0"/>
              </a:endParaRPr>
            </a:p>
          </p:txBody>
        </p:sp>
        <p:sp>
          <p:nvSpPr>
            <p:cNvPr id="64" name="Rectangle 63"/>
            <p:cNvSpPr/>
            <p:nvPr/>
          </p:nvSpPr>
          <p:spPr bwMode="auto">
            <a:xfrm>
              <a:off x="8153400" y="4800600"/>
              <a:ext cx="45719" cy="45719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3600" tIns="46800" rIns="93600" bIns="4680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1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Times New Roman (Hebrew)" charset="0"/>
              </a:endParaRPr>
            </a:p>
          </p:txBody>
        </p:sp>
        <p:sp>
          <p:nvSpPr>
            <p:cNvPr id="65" name="Rectangle 64"/>
            <p:cNvSpPr/>
            <p:nvPr/>
          </p:nvSpPr>
          <p:spPr bwMode="auto">
            <a:xfrm>
              <a:off x="8153400" y="4876800"/>
              <a:ext cx="45719" cy="45719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3600" tIns="46800" rIns="93600" bIns="4680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1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Times New Roman (Hebrew)" charset="0"/>
              </a:endParaRPr>
            </a:p>
          </p:txBody>
        </p:sp>
        <p:sp>
          <p:nvSpPr>
            <p:cNvPr id="66" name="Rectangle 65"/>
            <p:cNvSpPr/>
            <p:nvPr/>
          </p:nvSpPr>
          <p:spPr bwMode="auto">
            <a:xfrm>
              <a:off x="8153400" y="4876800"/>
              <a:ext cx="45719" cy="45719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3600" tIns="46800" rIns="93600" bIns="4680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1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Times New Roman (Hebrew)" charset="0"/>
              </a:endParaRPr>
            </a:p>
          </p:txBody>
        </p:sp>
        <p:sp>
          <p:nvSpPr>
            <p:cNvPr id="67" name="Rectangle 66"/>
            <p:cNvSpPr/>
            <p:nvPr/>
          </p:nvSpPr>
          <p:spPr bwMode="auto">
            <a:xfrm>
              <a:off x="8153400" y="4953000"/>
              <a:ext cx="45719" cy="45719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3600" tIns="46800" rIns="93600" bIns="4680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1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Times New Roman (Hebrew)" charset="0"/>
              </a:endParaRPr>
            </a:p>
          </p:txBody>
        </p:sp>
        <p:sp>
          <p:nvSpPr>
            <p:cNvPr id="68" name="Rectangle 67"/>
            <p:cNvSpPr/>
            <p:nvPr/>
          </p:nvSpPr>
          <p:spPr bwMode="auto">
            <a:xfrm>
              <a:off x="8153400" y="5029200"/>
              <a:ext cx="45719" cy="45719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3600" tIns="46800" rIns="93600" bIns="4680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1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Times New Roman (Hebrew)" charset="0"/>
              </a:endParaRPr>
            </a:p>
          </p:txBody>
        </p:sp>
        <p:sp>
          <p:nvSpPr>
            <p:cNvPr id="69" name="Rectangle 68"/>
            <p:cNvSpPr/>
            <p:nvPr/>
          </p:nvSpPr>
          <p:spPr bwMode="auto">
            <a:xfrm>
              <a:off x="8153400" y="5105400"/>
              <a:ext cx="45719" cy="45719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3600" tIns="46800" rIns="93600" bIns="4680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1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Times New Roman (Hebrew)" charset="0"/>
              </a:endParaRPr>
            </a:p>
          </p:txBody>
        </p:sp>
        <p:sp>
          <p:nvSpPr>
            <p:cNvPr id="70" name="Rectangle 69"/>
            <p:cNvSpPr/>
            <p:nvPr/>
          </p:nvSpPr>
          <p:spPr bwMode="auto">
            <a:xfrm>
              <a:off x="5562600" y="3048000"/>
              <a:ext cx="45719" cy="9144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3600" tIns="46800" rIns="93600" bIns="4680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1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Times New Roman (Hebrew)" charset="0"/>
              </a:endParaRPr>
            </a:p>
          </p:txBody>
        </p:sp>
        <p:sp>
          <p:nvSpPr>
            <p:cNvPr id="71" name="Rectangle 70"/>
            <p:cNvSpPr/>
            <p:nvPr/>
          </p:nvSpPr>
          <p:spPr bwMode="auto">
            <a:xfrm>
              <a:off x="5638800" y="3048000"/>
              <a:ext cx="45719" cy="9144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3600" tIns="46800" rIns="93600" bIns="4680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1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Times New Roman (Hebrew)" charset="0"/>
              </a:endParaRPr>
            </a:p>
          </p:txBody>
        </p:sp>
        <p:sp>
          <p:nvSpPr>
            <p:cNvPr id="72" name="Rectangle 71"/>
            <p:cNvSpPr/>
            <p:nvPr/>
          </p:nvSpPr>
          <p:spPr bwMode="auto">
            <a:xfrm>
              <a:off x="5715000" y="3048000"/>
              <a:ext cx="45719" cy="9144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3600" tIns="46800" rIns="93600" bIns="4680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1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Times New Roman (Hebrew)" charset="0"/>
              </a:endParaRPr>
            </a:p>
          </p:txBody>
        </p:sp>
        <p:sp>
          <p:nvSpPr>
            <p:cNvPr id="74" name="Rectangle 73"/>
            <p:cNvSpPr/>
            <p:nvPr/>
          </p:nvSpPr>
          <p:spPr bwMode="auto">
            <a:xfrm>
              <a:off x="5867400" y="3048000"/>
              <a:ext cx="45719" cy="9144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3600" tIns="46800" rIns="93600" bIns="4680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1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Times New Roman (Hebrew)" charset="0"/>
              </a:endParaRPr>
            </a:p>
          </p:txBody>
        </p:sp>
        <p:sp>
          <p:nvSpPr>
            <p:cNvPr id="75" name="Rectangle 74"/>
            <p:cNvSpPr/>
            <p:nvPr/>
          </p:nvSpPr>
          <p:spPr bwMode="auto">
            <a:xfrm>
              <a:off x="5943600" y="3048000"/>
              <a:ext cx="45719" cy="9144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3600" tIns="46800" rIns="93600" bIns="4680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1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Times New Roman (Hebrew)" charset="0"/>
              </a:endParaRPr>
            </a:p>
          </p:txBody>
        </p:sp>
        <p:sp>
          <p:nvSpPr>
            <p:cNvPr id="76" name="Rectangle 75"/>
            <p:cNvSpPr/>
            <p:nvPr/>
          </p:nvSpPr>
          <p:spPr bwMode="auto">
            <a:xfrm>
              <a:off x="6019800" y="3048000"/>
              <a:ext cx="45719" cy="9144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3600" tIns="46800" rIns="93600" bIns="4680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1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Times New Roman (Hebrew)" charset="0"/>
              </a:endParaRPr>
            </a:p>
          </p:txBody>
        </p:sp>
        <p:sp>
          <p:nvSpPr>
            <p:cNvPr id="77" name="Rectangle 76"/>
            <p:cNvSpPr/>
            <p:nvPr/>
          </p:nvSpPr>
          <p:spPr bwMode="auto">
            <a:xfrm>
              <a:off x="6096000" y="3048000"/>
              <a:ext cx="45719" cy="9144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3600" tIns="46800" rIns="93600" bIns="4680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1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Times New Roman (Hebrew)" charset="0"/>
              </a:endParaRPr>
            </a:p>
          </p:txBody>
        </p:sp>
        <p:sp>
          <p:nvSpPr>
            <p:cNvPr id="79" name="Rectangle 78"/>
            <p:cNvSpPr/>
            <p:nvPr/>
          </p:nvSpPr>
          <p:spPr bwMode="auto">
            <a:xfrm>
              <a:off x="6248400" y="3048000"/>
              <a:ext cx="45719" cy="9144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3600" tIns="46800" rIns="93600" bIns="4680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1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Times New Roman (Hebrew)" charset="0"/>
              </a:endParaRPr>
            </a:p>
          </p:txBody>
        </p:sp>
        <p:sp>
          <p:nvSpPr>
            <p:cNvPr id="80" name="Rectangle 79"/>
            <p:cNvSpPr/>
            <p:nvPr/>
          </p:nvSpPr>
          <p:spPr bwMode="auto">
            <a:xfrm>
              <a:off x="6324600" y="3048000"/>
              <a:ext cx="45719" cy="9144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3600" tIns="46800" rIns="93600" bIns="4680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1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Times New Roman (Hebrew)" charset="0"/>
              </a:endParaRPr>
            </a:p>
          </p:txBody>
        </p:sp>
        <p:sp>
          <p:nvSpPr>
            <p:cNvPr id="81" name="Rectangle 80"/>
            <p:cNvSpPr/>
            <p:nvPr/>
          </p:nvSpPr>
          <p:spPr bwMode="auto">
            <a:xfrm>
              <a:off x="6400800" y="3048000"/>
              <a:ext cx="45719" cy="9144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3600" tIns="46800" rIns="93600" bIns="4680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1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Times New Roman (Hebrew)" charset="0"/>
              </a:endParaRPr>
            </a:p>
          </p:txBody>
        </p:sp>
        <p:sp>
          <p:nvSpPr>
            <p:cNvPr id="82" name="Rectangle 81"/>
            <p:cNvSpPr/>
            <p:nvPr/>
          </p:nvSpPr>
          <p:spPr bwMode="auto">
            <a:xfrm>
              <a:off x="6477000" y="3048000"/>
              <a:ext cx="45719" cy="9144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3600" tIns="46800" rIns="93600" bIns="4680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1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Times New Roman (Hebrew)" charset="0"/>
              </a:endParaRPr>
            </a:p>
          </p:txBody>
        </p:sp>
        <p:sp>
          <p:nvSpPr>
            <p:cNvPr id="83" name="Rectangle 82"/>
            <p:cNvSpPr/>
            <p:nvPr/>
          </p:nvSpPr>
          <p:spPr bwMode="auto">
            <a:xfrm>
              <a:off x="6553200" y="3048000"/>
              <a:ext cx="45719" cy="9144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3600" tIns="46800" rIns="93600" bIns="4680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1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Times New Roman (Hebrew)" charset="0"/>
              </a:endParaRPr>
            </a:p>
          </p:txBody>
        </p:sp>
        <p:sp>
          <p:nvSpPr>
            <p:cNvPr id="84" name="Rectangle 83"/>
            <p:cNvSpPr/>
            <p:nvPr/>
          </p:nvSpPr>
          <p:spPr bwMode="auto">
            <a:xfrm>
              <a:off x="6629400" y="3048000"/>
              <a:ext cx="45719" cy="9144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3600" tIns="46800" rIns="93600" bIns="4680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1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Times New Roman (Hebrew)" charset="0"/>
              </a:endParaRPr>
            </a:p>
          </p:txBody>
        </p:sp>
        <p:sp>
          <p:nvSpPr>
            <p:cNvPr id="85" name="Rectangle 84"/>
            <p:cNvSpPr/>
            <p:nvPr/>
          </p:nvSpPr>
          <p:spPr bwMode="auto">
            <a:xfrm>
              <a:off x="6705600" y="3048000"/>
              <a:ext cx="45719" cy="9144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3600" tIns="46800" rIns="93600" bIns="4680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1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Times New Roman (Hebrew)" charset="0"/>
              </a:endParaRPr>
            </a:p>
          </p:txBody>
        </p:sp>
        <p:sp>
          <p:nvSpPr>
            <p:cNvPr id="86" name="Rectangle 85"/>
            <p:cNvSpPr/>
            <p:nvPr/>
          </p:nvSpPr>
          <p:spPr bwMode="auto">
            <a:xfrm>
              <a:off x="6781800" y="3048000"/>
              <a:ext cx="45719" cy="9144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3600" tIns="46800" rIns="93600" bIns="4680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1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Times New Roman (Hebrew)" charset="0"/>
              </a:endParaRPr>
            </a:p>
          </p:txBody>
        </p:sp>
        <p:sp>
          <p:nvSpPr>
            <p:cNvPr id="87" name="Rectangle 86"/>
            <p:cNvSpPr/>
            <p:nvPr/>
          </p:nvSpPr>
          <p:spPr bwMode="auto">
            <a:xfrm>
              <a:off x="6858000" y="3048000"/>
              <a:ext cx="45719" cy="9144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3600" tIns="46800" rIns="93600" bIns="4680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1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Times New Roman (Hebrew)" charset="0"/>
              </a:endParaRPr>
            </a:p>
          </p:txBody>
        </p:sp>
        <p:sp>
          <p:nvSpPr>
            <p:cNvPr id="89" name="Rectangle 88"/>
            <p:cNvSpPr/>
            <p:nvPr/>
          </p:nvSpPr>
          <p:spPr bwMode="auto">
            <a:xfrm>
              <a:off x="7010400" y="3048000"/>
              <a:ext cx="45719" cy="9144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3600" tIns="46800" rIns="93600" bIns="4680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1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Times New Roman (Hebrew)" charset="0"/>
              </a:endParaRPr>
            </a:p>
          </p:txBody>
        </p:sp>
        <p:sp>
          <p:nvSpPr>
            <p:cNvPr id="90" name="Rectangle 89"/>
            <p:cNvSpPr/>
            <p:nvPr/>
          </p:nvSpPr>
          <p:spPr bwMode="auto">
            <a:xfrm>
              <a:off x="7086600" y="3048000"/>
              <a:ext cx="45719" cy="9144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3600" tIns="46800" rIns="93600" bIns="4680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1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Times New Roman (Hebrew)" charset="0"/>
              </a:endParaRPr>
            </a:p>
          </p:txBody>
        </p:sp>
        <p:sp>
          <p:nvSpPr>
            <p:cNvPr id="91" name="Rectangle 90"/>
            <p:cNvSpPr/>
            <p:nvPr/>
          </p:nvSpPr>
          <p:spPr bwMode="auto">
            <a:xfrm>
              <a:off x="7162800" y="3048000"/>
              <a:ext cx="45719" cy="9144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3600" tIns="46800" rIns="93600" bIns="4680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1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Times New Roman (Hebrew)" charset="0"/>
              </a:endParaRPr>
            </a:p>
          </p:txBody>
        </p:sp>
        <p:sp>
          <p:nvSpPr>
            <p:cNvPr id="94" name="Rectangle 93"/>
            <p:cNvSpPr/>
            <p:nvPr/>
          </p:nvSpPr>
          <p:spPr bwMode="auto">
            <a:xfrm>
              <a:off x="7391400" y="3048000"/>
              <a:ext cx="45719" cy="9144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3600" tIns="46800" rIns="93600" bIns="4680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1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Times New Roman (Hebrew)" charset="0"/>
              </a:endParaRPr>
            </a:p>
          </p:txBody>
        </p:sp>
        <p:sp>
          <p:nvSpPr>
            <p:cNvPr id="95" name="Rectangle 94"/>
            <p:cNvSpPr/>
            <p:nvPr/>
          </p:nvSpPr>
          <p:spPr bwMode="auto">
            <a:xfrm>
              <a:off x="7467600" y="3048000"/>
              <a:ext cx="45719" cy="9144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3600" tIns="46800" rIns="93600" bIns="4680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1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Times New Roman (Hebrew)" charset="0"/>
              </a:endParaRPr>
            </a:p>
          </p:txBody>
        </p:sp>
        <p:sp>
          <p:nvSpPr>
            <p:cNvPr id="96" name="Rectangle 95"/>
            <p:cNvSpPr/>
            <p:nvPr/>
          </p:nvSpPr>
          <p:spPr bwMode="auto">
            <a:xfrm>
              <a:off x="7543800" y="3048000"/>
              <a:ext cx="45719" cy="9144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3600" tIns="46800" rIns="93600" bIns="4680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1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Times New Roman (Hebrew)" charset="0"/>
              </a:endParaRPr>
            </a:p>
          </p:txBody>
        </p:sp>
        <p:sp>
          <p:nvSpPr>
            <p:cNvPr id="97" name="Rectangle 96"/>
            <p:cNvSpPr/>
            <p:nvPr/>
          </p:nvSpPr>
          <p:spPr bwMode="auto">
            <a:xfrm>
              <a:off x="7620000" y="3048000"/>
              <a:ext cx="45719" cy="9144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3600" tIns="46800" rIns="93600" bIns="4680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1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Times New Roman (Hebrew)" charset="0"/>
              </a:endParaRPr>
            </a:p>
          </p:txBody>
        </p:sp>
        <p:sp>
          <p:nvSpPr>
            <p:cNvPr id="98" name="Rectangle 97"/>
            <p:cNvSpPr/>
            <p:nvPr/>
          </p:nvSpPr>
          <p:spPr bwMode="auto">
            <a:xfrm>
              <a:off x="7696200" y="3048000"/>
              <a:ext cx="45719" cy="9144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3600" tIns="46800" rIns="93600" bIns="4680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1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Times New Roman (Hebrew)" charset="0"/>
              </a:endParaRPr>
            </a:p>
          </p:txBody>
        </p:sp>
        <p:sp>
          <p:nvSpPr>
            <p:cNvPr id="99" name="Rectangle 98"/>
            <p:cNvSpPr/>
            <p:nvPr/>
          </p:nvSpPr>
          <p:spPr bwMode="auto">
            <a:xfrm>
              <a:off x="7772400" y="3048000"/>
              <a:ext cx="45719" cy="9144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3600" tIns="46800" rIns="93600" bIns="4680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1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Times New Roman (Hebrew)" charset="0"/>
              </a:endParaRPr>
            </a:p>
          </p:txBody>
        </p:sp>
        <p:sp>
          <p:nvSpPr>
            <p:cNvPr id="100" name="Rectangle 99"/>
            <p:cNvSpPr/>
            <p:nvPr/>
          </p:nvSpPr>
          <p:spPr bwMode="auto">
            <a:xfrm>
              <a:off x="7848600" y="3048000"/>
              <a:ext cx="45719" cy="9144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3600" tIns="46800" rIns="93600" bIns="4680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1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Times New Roman (Hebrew)" charset="0"/>
              </a:endParaRPr>
            </a:p>
          </p:txBody>
        </p:sp>
        <p:sp>
          <p:nvSpPr>
            <p:cNvPr id="101" name="Rectangle 100"/>
            <p:cNvSpPr/>
            <p:nvPr/>
          </p:nvSpPr>
          <p:spPr bwMode="auto">
            <a:xfrm>
              <a:off x="7924800" y="3048000"/>
              <a:ext cx="45719" cy="914400"/>
            </a:xfrm>
            <a:prstGeom prst="rect">
              <a:avLst/>
            </a:prstGeom>
            <a:solidFill>
              <a:schemeClr val="tx2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3600" tIns="46800" rIns="93600" bIns="4680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1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Times New Roman (Hebrew)" charset="0"/>
              </a:endParaRPr>
            </a:p>
          </p:txBody>
        </p:sp>
        <p:sp>
          <p:nvSpPr>
            <p:cNvPr id="102" name="Rectangle 101"/>
            <p:cNvSpPr/>
            <p:nvPr/>
          </p:nvSpPr>
          <p:spPr bwMode="auto">
            <a:xfrm>
              <a:off x="8153400" y="3048000"/>
              <a:ext cx="45719" cy="45719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3600" tIns="46800" rIns="93600" bIns="4680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1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Times New Roman (Hebrew)" charset="0"/>
              </a:endParaRPr>
            </a:p>
          </p:txBody>
        </p:sp>
        <p:sp>
          <p:nvSpPr>
            <p:cNvPr id="103" name="Rectangle 102"/>
            <p:cNvSpPr/>
            <p:nvPr/>
          </p:nvSpPr>
          <p:spPr bwMode="auto">
            <a:xfrm>
              <a:off x="8153400" y="3124200"/>
              <a:ext cx="45719" cy="45719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3600" tIns="46800" rIns="93600" bIns="4680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1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Times New Roman (Hebrew)" charset="0"/>
              </a:endParaRPr>
            </a:p>
          </p:txBody>
        </p:sp>
        <p:sp>
          <p:nvSpPr>
            <p:cNvPr id="104" name="Rectangle 103"/>
            <p:cNvSpPr/>
            <p:nvPr/>
          </p:nvSpPr>
          <p:spPr bwMode="auto">
            <a:xfrm>
              <a:off x="8153400" y="3200400"/>
              <a:ext cx="45719" cy="45719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3600" tIns="46800" rIns="93600" bIns="4680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1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Times New Roman (Hebrew)" charset="0"/>
              </a:endParaRPr>
            </a:p>
          </p:txBody>
        </p:sp>
        <p:sp>
          <p:nvSpPr>
            <p:cNvPr id="105" name="Rectangle 104"/>
            <p:cNvSpPr/>
            <p:nvPr/>
          </p:nvSpPr>
          <p:spPr bwMode="auto">
            <a:xfrm>
              <a:off x="8153400" y="3276600"/>
              <a:ext cx="45719" cy="45719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3600" tIns="46800" rIns="93600" bIns="4680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1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Times New Roman (Hebrew)" charset="0"/>
              </a:endParaRPr>
            </a:p>
          </p:txBody>
        </p:sp>
        <p:sp>
          <p:nvSpPr>
            <p:cNvPr id="107" name="Rectangle 106"/>
            <p:cNvSpPr/>
            <p:nvPr/>
          </p:nvSpPr>
          <p:spPr bwMode="auto">
            <a:xfrm>
              <a:off x="8153400" y="3352800"/>
              <a:ext cx="45719" cy="45719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3600" tIns="46800" rIns="93600" bIns="4680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1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Times New Roman (Hebrew)" charset="0"/>
              </a:endParaRPr>
            </a:p>
          </p:txBody>
        </p:sp>
        <p:sp>
          <p:nvSpPr>
            <p:cNvPr id="108" name="Rectangle 107"/>
            <p:cNvSpPr/>
            <p:nvPr/>
          </p:nvSpPr>
          <p:spPr bwMode="auto">
            <a:xfrm>
              <a:off x="8153400" y="3429000"/>
              <a:ext cx="45719" cy="45719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3600" tIns="46800" rIns="93600" bIns="4680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1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Times New Roman (Hebrew)" charset="0"/>
              </a:endParaRPr>
            </a:p>
          </p:txBody>
        </p:sp>
        <p:sp>
          <p:nvSpPr>
            <p:cNvPr id="109" name="Rectangle 108"/>
            <p:cNvSpPr/>
            <p:nvPr/>
          </p:nvSpPr>
          <p:spPr bwMode="auto">
            <a:xfrm>
              <a:off x="8153400" y="3505200"/>
              <a:ext cx="45719" cy="45719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3600" tIns="46800" rIns="93600" bIns="4680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1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Times New Roman (Hebrew)" charset="0"/>
              </a:endParaRPr>
            </a:p>
          </p:txBody>
        </p:sp>
        <p:sp>
          <p:nvSpPr>
            <p:cNvPr id="110" name="Rectangle 109"/>
            <p:cNvSpPr/>
            <p:nvPr/>
          </p:nvSpPr>
          <p:spPr bwMode="auto">
            <a:xfrm>
              <a:off x="8153400" y="3581400"/>
              <a:ext cx="45719" cy="45719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3600" tIns="46800" rIns="93600" bIns="4680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1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Times New Roman (Hebrew)" charset="0"/>
              </a:endParaRPr>
            </a:p>
          </p:txBody>
        </p:sp>
        <p:sp>
          <p:nvSpPr>
            <p:cNvPr id="112" name="Rectangle 111"/>
            <p:cNvSpPr/>
            <p:nvPr/>
          </p:nvSpPr>
          <p:spPr bwMode="auto">
            <a:xfrm>
              <a:off x="8153400" y="3733800"/>
              <a:ext cx="45719" cy="45719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3600" tIns="46800" rIns="93600" bIns="4680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1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Times New Roman (Hebrew)" charset="0"/>
              </a:endParaRPr>
            </a:p>
          </p:txBody>
        </p:sp>
        <p:sp>
          <p:nvSpPr>
            <p:cNvPr id="113" name="Rectangle 112"/>
            <p:cNvSpPr/>
            <p:nvPr/>
          </p:nvSpPr>
          <p:spPr bwMode="auto">
            <a:xfrm>
              <a:off x="8153400" y="3810000"/>
              <a:ext cx="45719" cy="45719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3600" tIns="46800" rIns="93600" bIns="4680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1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Times New Roman (Hebrew)" charset="0"/>
              </a:endParaRPr>
            </a:p>
          </p:txBody>
        </p:sp>
        <p:sp>
          <p:nvSpPr>
            <p:cNvPr id="114" name="Rectangle 113"/>
            <p:cNvSpPr/>
            <p:nvPr/>
          </p:nvSpPr>
          <p:spPr bwMode="auto">
            <a:xfrm>
              <a:off x="8153400" y="3810000"/>
              <a:ext cx="45719" cy="45719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3600" tIns="46800" rIns="93600" bIns="4680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1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Times New Roman (Hebrew)" charset="0"/>
              </a:endParaRPr>
            </a:p>
          </p:txBody>
        </p:sp>
        <p:sp>
          <p:nvSpPr>
            <p:cNvPr id="115" name="Rectangle 114"/>
            <p:cNvSpPr/>
            <p:nvPr/>
          </p:nvSpPr>
          <p:spPr bwMode="auto">
            <a:xfrm>
              <a:off x="8153400" y="3886200"/>
              <a:ext cx="45719" cy="45719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3600" tIns="46800" rIns="93600" bIns="4680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1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Times New Roman (Hebrew)" charset="0"/>
              </a:endParaRPr>
            </a:p>
          </p:txBody>
        </p:sp>
        <p:sp>
          <p:nvSpPr>
            <p:cNvPr id="116" name="Rectangle 115"/>
            <p:cNvSpPr/>
            <p:nvPr/>
          </p:nvSpPr>
          <p:spPr bwMode="auto">
            <a:xfrm>
              <a:off x="8153400" y="3962400"/>
              <a:ext cx="45719" cy="45719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3600" tIns="46800" rIns="93600" bIns="4680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1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Times New Roman (Hebrew)" charset="0"/>
              </a:endParaRPr>
            </a:p>
          </p:txBody>
        </p:sp>
        <p:sp>
          <p:nvSpPr>
            <p:cNvPr id="117" name="Rectangle 116"/>
            <p:cNvSpPr/>
            <p:nvPr/>
          </p:nvSpPr>
          <p:spPr bwMode="auto">
            <a:xfrm>
              <a:off x="8153400" y="4038600"/>
              <a:ext cx="45719" cy="45719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3600" tIns="46800" rIns="93600" bIns="4680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1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Times New Roman (Hebrew)" charset="0"/>
              </a:endParaRPr>
            </a:p>
          </p:txBody>
        </p:sp>
        <p:sp>
          <p:nvSpPr>
            <p:cNvPr id="119" name="Rectangle 118"/>
            <p:cNvSpPr/>
            <p:nvPr/>
          </p:nvSpPr>
          <p:spPr bwMode="auto">
            <a:xfrm>
              <a:off x="8153400" y="4191000"/>
              <a:ext cx="45719" cy="45719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3600" tIns="46800" rIns="93600" bIns="4680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1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Times New Roman (Hebrew)" charset="0"/>
              </a:endParaRPr>
            </a:p>
          </p:txBody>
        </p:sp>
        <p:sp>
          <p:nvSpPr>
            <p:cNvPr id="120" name="Rectangle 119"/>
            <p:cNvSpPr/>
            <p:nvPr/>
          </p:nvSpPr>
          <p:spPr bwMode="auto">
            <a:xfrm>
              <a:off x="8153400" y="4267200"/>
              <a:ext cx="45719" cy="45719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3600" tIns="46800" rIns="93600" bIns="4680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1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Times New Roman (Hebrew)" charset="0"/>
              </a:endParaRPr>
            </a:p>
          </p:txBody>
        </p:sp>
        <p:sp>
          <p:nvSpPr>
            <p:cNvPr id="121" name="Rectangle 120"/>
            <p:cNvSpPr/>
            <p:nvPr/>
          </p:nvSpPr>
          <p:spPr bwMode="auto">
            <a:xfrm>
              <a:off x="8153400" y="4343400"/>
              <a:ext cx="45719" cy="45719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3600" tIns="46800" rIns="93600" bIns="4680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1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Times New Roman (Hebrew)" charset="0"/>
              </a:endParaRPr>
            </a:p>
          </p:txBody>
        </p:sp>
        <p:sp>
          <p:nvSpPr>
            <p:cNvPr id="122" name="Rectangle 121"/>
            <p:cNvSpPr/>
            <p:nvPr/>
          </p:nvSpPr>
          <p:spPr bwMode="auto">
            <a:xfrm>
              <a:off x="8153400" y="4343400"/>
              <a:ext cx="45719" cy="45719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3600" tIns="46800" rIns="93600" bIns="4680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1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Times New Roman (Hebrew)" charset="0"/>
              </a:endParaRPr>
            </a:p>
          </p:txBody>
        </p:sp>
        <p:sp>
          <p:nvSpPr>
            <p:cNvPr id="125" name="Rectangle 124"/>
            <p:cNvSpPr/>
            <p:nvPr/>
          </p:nvSpPr>
          <p:spPr bwMode="auto">
            <a:xfrm>
              <a:off x="8153400" y="4572000"/>
              <a:ext cx="45719" cy="45719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3600" tIns="46800" rIns="93600" bIns="4680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1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Times New Roman (Hebrew)" charset="0"/>
              </a:endParaRPr>
            </a:p>
          </p:txBody>
        </p:sp>
        <p:sp>
          <p:nvSpPr>
            <p:cNvPr id="126" name="Rectangle 125"/>
            <p:cNvSpPr/>
            <p:nvPr/>
          </p:nvSpPr>
          <p:spPr bwMode="auto">
            <a:xfrm>
              <a:off x="8153400" y="4648200"/>
              <a:ext cx="45719" cy="45719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3600" tIns="46800" rIns="93600" bIns="4680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1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Times New Roman (Hebrew)" charset="0"/>
              </a:endParaRPr>
            </a:p>
          </p:txBody>
        </p:sp>
        <p:sp>
          <p:nvSpPr>
            <p:cNvPr id="127" name="Rectangle 126"/>
            <p:cNvSpPr/>
            <p:nvPr/>
          </p:nvSpPr>
          <p:spPr bwMode="auto">
            <a:xfrm>
              <a:off x="8153400" y="4724400"/>
              <a:ext cx="45719" cy="45719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3600" tIns="46800" rIns="93600" bIns="4680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1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Times New Roman (Hebrew)" charset="0"/>
              </a:endParaRPr>
            </a:p>
          </p:txBody>
        </p:sp>
        <p:sp>
          <p:nvSpPr>
            <p:cNvPr id="128" name="Rectangle 127"/>
            <p:cNvSpPr/>
            <p:nvPr/>
          </p:nvSpPr>
          <p:spPr bwMode="auto">
            <a:xfrm>
              <a:off x="8153400" y="4800600"/>
              <a:ext cx="45719" cy="45719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3600" tIns="46800" rIns="93600" bIns="4680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1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Times New Roman (Hebrew)" charset="0"/>
              </a:endParaRPr>
            </a:p>
          </p:txBody>
        </p:sp>
        <p:sp>
          <p:nvSpPr>
            <p:cNvPr id="129" name="Rectangle 128"/>
            <p:cNvSpPr/>
            <p:nvPr/>
          </p:nvSpPr>
          <p:spPr bwMode="auto">
            <a:xfrm>
              <a:off x="8153400" y="4876800"/>
              <a:ext cx="45719" cy="45719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3600" tIns="46800" rIns="93600" bIns="4680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1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Times New Roman (Hebrew)" charset="0"/>
              </a:endParaRPr>
            </a:p>
          </p:txBody>
        </p:sp>
        <p:sp>
          <p:nvSpPr>
            <p:cNvPr id="130" name="Rectangle 129"/>
            <p:cNvSpPr/>
            <p:nvPr/>
          </p:nvSpPr>
          <p:spPr bwMode="auto">
            <a:xfrm>
              <a:off x="8153400" y="4876800"/>
              <a:ext cx="45719" cy="45719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3600" tIns="46800" rIns="93600" bIns="4680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1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Times New Roman (Hebrew)" charset="0"/>
              </a:endParaRPr>
            </a:p>
          </p:txBody>
        </p:sp>
        <p:sp>
          <p:nvSpPr>
            <p:cNvPr id="131" name="Rectangle 130"/>
            <p:cNvSpPr/>
            <p:nvPr/>
          </p:nvSpPr>
          <p:spPr bwMode="auto">
            <a:xfrm>
              <a:off x="8153400" y="4953000"/>
              <a:ext cx="45719" cy="45719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3600" tIns="46800" rIns="93600" bIns="4680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1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Times New Roman (Hebrew)" charset="0"/>
              </a:endParaRPr>
            </a:p>
          </p:txBody>
        </p:sp>
        <p:sp>
          <p:nvSpPr>
            <p:cNvPr id="132" name="Rectangle 131"/>
            <p:cNvSpPr/>
            <p:nvPr/>
          </p:nvSpPr>
          <p:spPr bwMode="auto">
            <a:xfrm>
              <a:off x="8153400" y="5029200"/>
              <a:ext cx="45719" cy="45719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3600" tIns="46800" rIns="93600" bIns="4680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1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Times New Roman (Hebrew)" charset="0"/>
              </a:endParaRPr>
            </a:p>
          </p:txBody>
        </p:sp>
        <p:sp>
          <p:nvSpPr>
            <p:cNvPr id="133" name="Rectangle 132"/>
            <p:cNvSpPr/>
            <p:nvPr/>
          </p:nvSpPr>
          <p:spPr bwMode="auto">
            <a:xfrm>
              <a:off x="8153400" y="5105400"/>
              <a:ext cx="45719" cy="45719"/>
            </a:xfrm>
            <a:prstGeom prst="rect">
              <a:avLst/>
            </a:prstGeom>
            <a:solidFill>
              <a:schemeClr val="accent3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3600" tIns="46800" rIns="93600" bIns="4680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1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Times New Roman (Hebrew)" charset="0"/>
              </a:endParaRPr>
            </a:p>
          </p:txBody>
        </p:sp>
      </p:grpSp>
      <p:graphicFrame>
        <p:nvGraphicFramePr>
          <p:cNvPr id="134" name="Object 5"/>
          <p:cNvGraphicFramePr>
            <a:graphicFrameLocks noChangeAspect="1"/>
          </p:cNvGraphicFramePr>
          <p:nvPr/>
        </p:nvGraphicFramePr>
        <p:xfrm>
          <a:off x="4843463" y="1752600"/>
          <a:ext cx="920750" cy="482600"/>
        </p:xfrm>
        <a:graphic>
          <a:graphicData uri="http://schemas.openxmlformats.org/presentationml/2006/ole">
            <p:oleObj spid="_x0000_s100355" name="Equation" r:id="rId6" imgW="533160" imgH="253800" progId="">
              <p:embed/>
            </p:oleObj>
          </a:graphicData>
        </a:graphic>
      </p:graphicFrame>
      <p:graphicFrame>
        <p:nvGraphicFramePr>
          <p:cNvPr id="135" name="Object 6"/>
          <p:cNvGraphicFramePr>
            <a:graphicFrameLocks noChangeAspect="1"/>
          </p:cNvGraphicFramePr>
          <p:nvPr/>
        </p:nvGraphicFramePr>
        <p:xfrm>
          <a:off x="5029200" y="2214564"/>
          <a:ext cx="914400" cy="457200"/>
        </p:xfrm>
        <a:graphic>
          <a:graphicData uri="http://schemas.openxmlformats.org/presentationml/2006/ole">
            <p:oleObj spid="_x0000_s100356" name="Equation" r:id="rId7" imgW="507960" imgH="253800" progId="">
              <p:embed/>
            </p:oleObj>
          </a:graphicData>
        </a:graphic>
      </p:graphicFrame>
      <p:sp>
        <p:nvSpPr>
          <p:cNvPr id="136" name="TextBox 135"/>
          <p:cNvSpPr txBox="1"/>
          <p:nvPr/>
        </p:nvSpPr>
        <p:spPr>
          <a:xfrm>
            <a:off x="5715000" y="1828800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n-US" smtClean="0"/>
              <a:t>Number of non-zeros is small</a:t>
            </a:r>
            <a:endParaRPr lang="en-US" sz="1600"/>
          </a:p>
        </p:txBody>
      </p:sp>
      <p:sp>
        <p:nvSpPr>
          <p:cNvPr id="137" name="Rectangle 136"/>
          <p:cNvSpPr/>
          <p:nvPr/>
        </p:nvSpPr>
        <p:spPr bwMode="auto">
          <a:xfrm>
            <a:off x="4953000" y="3048000"/>
            <a:ext cx="45719" cy="9144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 w="9525" cap="flat" cmpd="sng" algn="ctr">
            <a:noFill/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3600" tIns="46800" rIns="93600" bIns="46800" numCol="1" rtlCol="0" anchor="b" anchorCtr="0" compatLnSpc="1">
            <a:prstTxWarp prst="textNoShape">
              <a:avLst/>
            </a:prstTxWarp>
          </a:bodyPr>
          <a:lstStyle/>
          <a:p>
            <a:pPr marL="0" marR="0" indent="0" algn="ctr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Times New Roman (Hebrew)" charset="0"/>
            </a:endParaRPr>
          </a:p>
        </p:txBody>
      </p:sp>
      <p:cxnSp>
        <p:nvCxnSpPr>
          <p:cNvPr id="139" name="Straight Connector 138"/>
          <p:cNvCxnSpPr>
            <a:endCxn id="137" idx="2"/>
          </p:cNvCxnSpPr>
          <p:nvPr/>
        </p:nvCxnSpPr>
        <p:spPr bwMode="auto">
          <a:xfrm rot="5400000" flipH="1" flipV="1">
            <a:off x="3707130" y="4141470"/>
            <a:ext cx="1447800" cy="1089660"/>
          </a:xfrm>
          <a:prstGeom prst="line">
            <a:avLst/>
          </a:prstGeom>
          <a:noFill/>
          <a:ln w="1905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cxnSp>
        <p:nvCxnSpPr>
          <p:cNvPr id="140" name="Straight Connector 139"/>
          <p:cNvCxnSpPr>
            <a:endCxn id="137" idx="0"/>
          </p:cNvCxnSpPr>
          <p:nvPr/>
        </p:nvCxnSpPr>
        <p:spPr bwMode="auto">
          <a:xfrm rot="5400000" flipH="1" flipV="1">
            <a:off x="3249930" y="3531870"/>
            <a:ext cx="2209800" cy="1242060"/>
          </a:xfrm>
          <a:prstGeom prst="line">
            <a:avLst/>
          </a:prstGeom>
          <a:noFill/>
          <a:ln w="1905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graphicFrame>
        <p:nvGraphicFramePr>
          <p:cNvPr id="141" name="Object 8"/>
          <p:cNvGraphicFramePr>
            <a:graphicFrameLocks noChangeAspect="1"/>
          </p:cNvGraphicFramePr>
          <p:nvPr/>
        </p:nvGraphicFramePr>
        <p:xfrm>
          <a:off x="8229600" y="3581400"/>
          <a:ext cx="325437" cy="298450"/>
        </p:xfrm>
        <a:graphic>
          <a:graphicData uri="http://schemas.openxmlformats.org/presentationml/2006/ole">
            <p:oleObj spid="_x0000_s100358" name="Equation" r:id="rId8" imgW="152280" imgH="139680" progId="">
              <p:embed/>
            </p:oleObj>
          </a:graphicData>
        </a:graphic>
      </p:graphicFrame>
      <p:graphicFrame>
        <p:nvGraphicFramePr>
          <p:cNvPr id="142" name="Object 9"/>
          <p:cNvGraphicFramePr>
            <a:graphicFrameLocks noChangeAspect="1"/>
          </p:cNvGraphicFramePr>
          <p:nvPr/>
        </p:nvGraphicFramePr>
        <p:xfrm>
          <a:off x="6629400" y="4038600"/>
          <a:ext cx="352425" cy="352425"/>
        </p:xfrm>
        <a:graphic>
          <a:graphicData uri="http://schemas.openxmlformats.org/presentationml/2006/ole">
            <p:oleObj spid="_x0000_s100359" name="Equation" r:id="rId9" imgW="164880" imgH="164880" progId="">
              <p:embed/>
            </p:oleObj>
          </a:graphicData>
        </a:graphic>
      </p:graphicFrame>
      <p:graphicFrame>
        <p:nvGraphicFramePr>
          <p:cNvPr id="143" name="Object 11"/>
          <p:cNvGraphicFramePr>
            <a:graphicFrameLocks noChangeAspect="1"/>
          </p:cNvGraphicFramePr>
          <p:nvPr/>
        </p:nvGraphicFramePr>
        <p:xfrm>
          <a:off x="3352801" y="3428999"/>
          <a:ext cx="1251284" cy="466165"/>
        </p:xfrm>
        <a:graphic>
          <a:graphicData uri="http://schemas.openxmlformats.org/presentationml/2006/ole">
            <p:oleObj spid="_x0000_s100360" name="Equation" r:id="rId10" imgW="647640" imgH="241200" progId="">
              <p:embed/>
            </p:oleObj>
          </a:graphicData>
        </a:graphic>
      </p:graphicFrame>
      <p:graphicFrame>
        <p:nvGraphicFramePr>
          <p:cNvPr id="144" name="Object 12"/>
          <p:cNvGraphicFramePr>
            <a:graphicFrameLocks noChangeAspect="1"/>
          </p:cNvGraphicFramePr>
          <p:nvPr/>
        </p:nvGraphicFramePr>
        <p:xfrm>
          <a:off x="4800600" y="5029200"/>
          <a:ext cx="241300" cy="320675"/>
        </p:xfrm>
        <a:graphic>
          <a:graphicData uri="http://schemas.openxmlformats.org/presentationml/2006/ole">
            <p:oleObj spid="_x0000_s100361" name="Equation" r:id="rId11" imgW="152280" imgH="203040" progId="">
              <p:embed/>
            </p:oleObj>
          </a:graphicData>
        </a:graphic>
      </p:graphicFrame>
      <p:sp>
        <p:nvSpPr>
          <p:cNvPr id="145" name="TextBox 144"/>
          <p:cNvSpPr txBox="1"/>
          <p:nvPr/>
        </p:nvSpPr>
        <p:spPr>
          <a:xfrm>
            <a:off x="5943600" y="2209800"/>
            <a:ext cx="198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rtl="0"/>
            <a:r>
              <a:rPr lang="en-US" smtClean="0"/>
              <a:t>Residual is small</a:t>
            </a:r>
            <a:endParaRPr lang="en-US" sz="1600"/>
          </a:p>
        </p:txBody>
      </p:sp>
      <p:sp>
        <p:nvSpPr>
          <p:cNvPr id="146" name="TextBox 145"/>
          <p:cNvSpPr txBox="1"/>
          <p:nvPr/>
        </p:nvSpPr>
        <p:spPr>
          <a:xfrm>
            <a:off x="228600" y="1752600"/>
            <a:ext cx="4267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US" sz="2000" smtClean="0"/>
              <a:t>Natural dictionaries: Wavelets, Haar functions, Discrete Cosines, Fourier.</a:t>
            </a:r>
          </a:p>
        </p:txBody>
      </p:sp>
      <p:sp>
        <p:nvSpPr>
          <p:cNvPr id="147" name="Rectangle 146"/>
          <p:cNvSpPr/>
          <p:nvPr/>
        </p:nvSpPr>
        <p:spPr>
          <a:xfrm>
            <a:off x="228600" y="2514600"/>
            <a:ext cx="4648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smtClean="0"/>
              <a:t>Dictionaries tailored to the specific family of signals: obtained via a training process.</a:t>
            </a:r>
            <a:endParaRPr lang="en-US" sz="2000"/>
          </a:p>
        </p:txBody>
      </p:sp>
      <p:sp>
        <p:nvSpPr>
          <p:cNvPr id="151" name="Rectangle 150"/>
          <p:cNvSpPr/>
          <p:nvPr/>
        </p:nvSpPr>
        <p:spPr>
          <a:xfrm>
            <a:off x="3733800" y="5257800"/>
            <a:ext cx="152400" cy="15240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9" name="Group 148"/>
          <p:cNvGrpSpPr/>
          <p:nvPr/>
        </p:nvGrpSpPr>
        <p:grpSpPr>
          <a:xfrm>
            <a:off x="5791200" y="3048000"/>
            <a:ext cx="1569719" cy="914400"/>
            <a:chOff x="5791200" y="3048000"/>
            <a:chExt cx="1569719" cy="914400"/>
          </a:xfrm>
        </p:grpSpPr>
        <p:sp>
          <p:nvSpPr>
            <p:cNvPr id="73" name="Rectangle 72"/>
            <p:cNvSpPr/>
            <p:nvPr/>
          </p:nvSpPr>
          <p:spPr bwMode="auto">
            <a:xfrm>
              <a:off x="5791200" y="3048000"/>
              <a:ext cx="45719" cy="914400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3600" tIns="46800" rIns="93600" bIns="4680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1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Times New Roman (Hebrew)" charset="0"/>
              </a:endParaRPr>
            </a:p>
          </p:txBody>
        </p:sp>
        <p:sp>
          <p:nvSpPr>
            <p:cNvPr id="78" name="Rectangle 77"/>
            <p:cNvSpPr/>
            <p:nvPr/>
          </p:nvSpPr>
          <p:spPr bwMode="auto">
            <a:xfrm>
              <a:off x="6172200" y="3048000"/>
              <a:ext cx="45719" cy="914400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3600" tIns="46800" rIns="93600" bIns="4680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1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Times New Roman (Hebrew)" charset="0"/>
              </a:endParaRPr>
            </a:p>
          </p:txBody>
        </p:sp>
        <p:sp>
          <p:nvSpPr>
            <p:cNvPr id="88" name="Rectangle 87"/>
            <p:cNvSpPr/>
            <p:nvPr/>
          </p:nvSpPr>
          <p:spPr bwMode="auto">
            <a:xfrm>
              <a:off x="6934200" y="3048000"/>
              <a:ext cx="45719" cy="914400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3600" tIns="46800" rIns="93600" bIns="4680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1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Times New Roman (Hebrew)" charset="0"/>
              </a:endParaRPr>
            </a:p>
          </p:txBody>
        </p:sp>
        <p:sp>
          <p:nvSpPr>
            <p:cNvPr id="92" name="Rectangle 91"/>
            <p:cNvSpPr/>
            <p:nvPr/>
          </p:nvSpPr>
          <p:spPr bwMode="auto">
            <a:xfrm>
              <a:off x="7239000" y="3048000"/>
              <a:ext cx="45719" cy="914400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3600" tIns="46800" rIns="93600" bIns="4680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1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Times New Roman (Hebrew)" charset="0"/>
              </a:endParaRPr>
            </a:p>
          </p:txBody>
        </p:sp>
        <p:sp>
          <p:nvSpPr>
            <p:cNvPr id="93" name="Rectangle 92"/>
            <p:cNvSpPr/>
            <p:nvPr/>
          </p:nvSpPr>
          <p:spPr bwMode="auto">
            <a:xfrm>
              <a:off x="7315200" y="3048000"/>
              <a:ext cx="45719" cy="914400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3600" tIns="46800" rIns="93600" bIns="4680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1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Times New Roman (Hebrew)" charset="0"/>
              </a:endParaRPr>
            </a:p>
          </p:txBody>
        </p:sp>
      </p:grpSp>
      <p:grpSp>
        <p:nvGrpSpPr>
          <p:cNvPr id="152" name="Group 151"/>
          <p:cNvGrpSpPr/>
          <p:nvPr/>
        </p:nvGrpSpPr>
        <p:grpSpPr>
          <a:xfrm>
            <a:off x="8153400" y="3276600"/>
            <a:ext cx="45719" cy="1264919"/>
            <a:chOff x="8153400" y="3276600"/>
            <a:chExt cx="45719" cy="1264919"/>
          </a:xfrm>
        </p:grpSpPr>
        <p:sp>
          <p:nvSpPr>
            <p:cNvPr id="106" name="Rectangle 105"/>
            <p:cNvSpPr/>
            <p:nvPr/>
          </p:nvSpPr>
          <p:spPr bwMode="auto">
            <a:xfrm>
              <a:off x="8153400" y="3276600"/>
              <a:ext cx="45719" cy="45719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3600" tIns="46800" rIns="93600" bIns="4680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1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Times New Roman (Hebrew)" charset="0"/>
              </a:endParaRPr>
            </a:p>
          </p:txBody>
        </p:sp>
        <p:sp>
          <p:nvSpPr>
            <p:cNvPr id="111" name="Rectangle 110"/>
            <p:cNvSpPr/>
            <p:nvPr/>
          </p:nvSpPr>
          <p:spPr bwMode="auto">
            <a:xfrm>
              <a:off x="8153400" y="3657600"/>
              <a:ext cx="45719" cy="45719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3600" tIns="46800" rIns="93600" bIns="4680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1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Times New Roman (Hebrew)" charset="0"/>
              </a:endParaRPr>
            </a:p>
          </p:txBody>
        </p:sp>
        <p:sp>
          <p:nvSpPr>
            <p:cNvPr id="118" name="Rectangle 117"/>
            <p:cNvSpPr/>
            <p:nvPr/>
          </p:nvSpPr>
          <p:spPr bwMode="auto">
            <a:xfrm>
              <a:off x="8153400" y="4114800"/>
              <a:ext cx="45719" cy="45719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3600" tIns="46800" rIns="93600" bIns="4680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1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Times New Roman (Hebrew)" charset="0"/>
              </a:endParaRPr>
            </a:p>
          </p:txBody>
        </p:sp>
        <p:sp>
          <p:nvSpPr>
            <p:cNvPr id="123" name="Rectangle 122"/>
            <p:cNvSpPr/>
            <p:nvPr/>
          </p:nvSpPr>
          <p:spPr bwMode="auto">
            <a:xfrm>
              <a:off x="8153400" y="4419600"/>
              <a:ext cx="45719" cy="45719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3600" tIns="46800" rIns="93600" bIns="4680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1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Times New Roman (Hebrew)" charset="0"/>
              </a:endParaRPr>
            </a:p>
          </p:txBody>
        </p:sp>
        <p:sp>
          <p:nvSpPr>
            <p:cNvPr id="124" name="Rectangle 123"/>
            <p:cNvSpPr/>
            <p:nvPr/>
          </p:nvSpPr>
          <p:spPr bwMode="auto">
            <a:xfrm>
              <a:off x="8153400" y="4495800"/>
              <a:ext cx="45719" cy="45719"/>
            </a:xfrm>
            <a:prstGeom prst="rect">
              <a:avLst/>
            </a:prstGeom>
            <a:solidFill>
              <a:srgbClr val="FFFF00"/>
            </a:solidFill>
            <a:ln w="9525" cap="flat" cmpd="sng" algn="ctr">
              <a:noFill/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3600" tIns="46800" rIns="93600" bIns="4680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1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Times New Roman (Hebrew)" charset="0"/>
              </a:endParaRPr>
            </a:p>
          </p:txBody>
        </p:sp>
      </p:grpSp>
      <p:graphicFrame>
        <p:nvGraphicFramePr>
          <p:cNvPr id="100362" name="Object 10"/>
          <p:cNvGraphicFramePr>
            <a:graphicFrameLocks noChangeAspect="1"/>
          </p:cNvGraphicFramePr>
          <p:nvPr/>
        </p:nvGraphicFramePr>
        <p:xfrm>
          <a:off x="5105400" y="3352800"/>
          <a:ext cx="304800" cy="307521"/>
        </p:xfrm>
        <a:graphic>
          <a:graphicData uri="http://schemas.openxmlformats.org/presentationml/2006/ole">
            <p:oleObj spid="_x0000_s100362" name="Equation" r:id="rId12" imgW="126720" imgH="12672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4343400" y="2971800"/>
            <a:ext cx="3352800" cy="762000"/>
          </a:xfrm>
          <a:prstGeom prst="roundRect">
            <a:avLst>
              <a:gd name="adj" fmla="val 10000"/>
            </a:avLst>
          </a:prstGeom>
          <a:solidFill>
            <a:srgbClr val="92D050">
              <a:alpha val="65000"/>
            </a:srgb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smtClean="0">
                <a:solidFill>
                  <a:schemeClr val="tx1"/>
                </a:solidFill>
              </a:rPr>
              <a:t>      Minimize w.r.t </a:t>
            </a:r>
            <a:endParaRPr lang="en-US" sz="2000">
              <a:solidFill>
                <a:schemeClr val="tx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3962400" y="1524000"/>
            <a:ext cx="3962400" cy="990600"/>
          </a:xfrm>
          <a:prstGeom prst="roundRect">
            <a:avLst>
              <a:gd name="adj" fmla="val 11111"/>
            </a:avLst>
          </a:prstGeom>
          <a:solidFill>
            <a:srgbClr val="92D050">
              <a:alpha val="65000"/>
            </a:srgbClr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52400" y="3200400"/>
            <a:ext cx="3810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 rtl="0">
              <a:buAutoNum type="arabicPeriod"/>
            </a:pPr>
            <a:r>
              <a:rPr lang="en-US" sz="2000" smtClean="0"/>
              <a:t>(</a:t>
            </a:r>
            <a:r>
              <a:rPr lang="en-US" sz="2000" b="1" smtClean="0"/>
              <a:t>K-SVD</a:t>
            </a:r>
            <a:r>
              <a:rPr lang="en-US" sz="2000" smtClean="0"/>
              <a:t>) Train a dictionary D along with sparse representations          </a:t>
            </a:r>
          </a:p>
        </p:txBody>
      </p:sp>
      <p:sp>
        <p:nvSpPr>
          <p:cNvPr id="5" name="Rectangle 4"/>
          <p:cNvSpPr/>
          <p:nvPr/>
        </p:nvSpPr>
        <p:spPr>
          <a:xfrm>
            <a:off x="152400" y="3962400"/>
            <a:ext cx="6781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/>
            <a:r>
              <a:rPr lang="en-US" sz="2000" smtClean="0"/>
              <a:t>2.   </a:t>
            </a:r>
            <a:r>
              <a:rPr lang="en-US" sz="2000" smtClean="0"/>
              <a:t>  Compute </a:t>
            </a:r>
            <a:r>
              <a:rPr lang="en-US" sz="2000" smtClean="0"/>
              <a:t>the image estimate (closed-form solution).</a:t>
            </a:r>
          </a:p>
        </p:txBody>
      </p:sp>
      <p:sp>
        <p:nvSpPr>
          <p:cNvPr id="9" name="Rectangle 8"/>
          <p:cNvSpPr/>
          <p:nvPr/>
        </p:nvSpPr>
        <p:spPr>
          <a:xfrm>
            <a:off x="304800" y="1066800"/>
            <a:ext cx="5867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smtClean="0">
                <a:solidFill>
                  <a:srgbClr val="FF0000"/>
                </a:solidFill>
              </a:rPr>
              <a:t>Denoising technique (Elad, Aharon, 2006):</a:t>
            </a:r>
          </a:p>
        </p:txBody>
      </p:sp>
      <p:graphicFrame>
        <p:nvGraphicFramePr>
          <p:cNvPr id="10" name="Object 7"/>
          <p:cNvGraphicFramePr>
            <a:graphicFrameLocks noChangeAspect="1"/>
          </p:cNvGraphicFramePr>
          <p:nvPr/>
        </p:nvGraphicFramePr>
        <p:xfrm>
          <a:off x="2438400" y="3810000"/>
          <a:ext cx="533400" cy="469392"/>
        </p:xfrm>
        <a:graphic>
          <a:graphicData uri="http://schemas.openxmlformats.org/presentationml/2006/ole">
            <p:oleObj spid="_x0000_s158726" name="Equation" r:id="rId4" imgW="317160" imgH="279360" progId="">
              <p:embed/>
            </p:oleObj>
          </a:graphicData>
        </a:graphic>
      </p:graphicFrame>
      <p:sp>
        <p:nvSpPr>
          <p:cNvPr id="11" name="Title 1"/>
          <p:cNvSpPr txBox="1">
            <a:spLocks/>
          </p:cNvSpPr>
          <p:nvPr/>
        </p:nvSpPr>
        <p:spPr>
          <a:xfrm>
            <a:off x="304800" y="152400"/>
            <a:ext cx="61722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Sparse-Land model for signals</a:t>
            </a:r>
            <a:endParaRPr kumimoji="0" lang="en-US" sz="36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158727" name="Object 7"/>
          <p:cNvGraphicFramePr>
            <a:graphicFrameLocks noChangeAspect="1"/>
          </p:cNvGraphicFramePr>
          <p:nvPr/>
        </p:nvGraphicFramePr>
        <p:xfrm>
          <a:off x="941388" y="1546225"/>
          <a:ext cx="6778625" cy="836613"/>
        </p:xfrm>
        <a:graphic>
          <a:graphicData uri="http://schemas.openxmlformats.org/presentationml/2006/ole">
            <p:oleObj spid="_x0000_s158727" name="Equation" r:id="rId5" imgW="3517560" imgH="431640" progId="Equation.3">
              <p:embed/>
            </p:oleObj>
          </a:graphicData>
        </a:graphic>
      </p:graphicFrame>
      <p:sp>
        <p:nvSpPr>
          <p:cNvPr id="13" name="Rectangle 12"/>
          <p:cNvSpPr/>
          <p:nvPr/>
        </p:nvSpPr>
        <p:spPr>
          <a:xfrm>
            <a:off x="533400" y="4495800"/>
            <a:ext cx="169302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smtClean="0"/>
              <a:t>Sparse coding:</a:t>
            </a:r>
            <a:endParaRPr lang="en-US" sz="2000"/>
          </a:p>
        </p:txBody>
      </p:sp>
      <p:graphicFrame>
        <p:nvGraphicFramePr>
          <p:cNvPr id="158728" name="Object 8"/>
          <p:cNvGraphicFramePr>
            <a:graphicFrameLocks noChangeAspect="1"/>
          </p:cNvGraphicFramePr>
          <p:nvPr/>
        </p:nvGraphicFramePr>
        <p:xfrm>
          <a:off x="6376988" y="3135313"/>
          <a:ext cx="1027112" cy="492125"/>
        </p:xfrm>
        <a:graphic>
          <a:graphicData uri="http://schemas.openxmlformats.org/presentationml/2006/ole">
            <p:oleObj spid="_x0000_s158728" name="Equation" r:id="rId6" imgW="533160" imgH="253800" progId="Equation.3">
              <p:embed/>
            </p:oleObj>
          </a:graphicData>
        </a:graphic>
      </p:graphicFrame>
      <p:sp>
        <p:nvSpPr>
          <p:cNvPr id="18" name="Trapezoid 17"/>
          <p:cNvSpPr/>
          <p:nvPr/>
        </p:nvSpPr>
        <p:spPr>
          <a:xfrm>
            <a:off x="5638800" y="2590800"/>
            <a:ext cx="685800" cy="381000"/>
          </a:xfrm>
          <a:prstGeom prst="trapezoid">
            <a:avLst>
              <a:gd name="adj" fmla="val 67500"/>
            </a:avLst>
          </a:prstGeom>
          <a:solidFill>
            <a:srgbClr val="92D050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000" smtClean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410200" y="1524000"/>
            <a:ext cx="2514600" cy="990600"/>
          </a:xfrm>
          <a:prstGeom prst="roundRect">
            <a:avLst>
              <a:gd name="adj" fmla="val 11111"/>
            </a:avLst>
          </a:prstGeom>
          <a:solidFill>
            <a:schemeClr val="tx2">
              <a:lumMod val="60000"/>
              <a:lumOff val="40000"/>
              <a:alpha val="49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19"/>
          <p:cNvSpPr/>
          <p:nvPr/>
        </p:nvSpPr>
        <p:spPr>
          <a:xfrm>
            <a:off x="2514600" y="1524000"/>
            <a:ext cx="1219200" cy="990600"/>
          </a:xfrm>
          <a:prstGeom prst="roundRect">
            <a:avLst>
              <a:gd name="adj" fmla="val 11111"/>
            </a:avLst>
          </a:prstGeom>
          <a:solidFill>
            <a:schemeClr val="tx2">
              <a:lumMod val="60000"/>
              <a:lumOff val="40000"/>
              <a:alpha val="49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2514600" y="2971800"/>
            <a:ext cx="4343400" cy="762000"/>
          </a:xfrm>
          <a:prstGeom prst="roundRect">
            <a:avLst>
              <a:gd name="adj" fmla="val 10000"/>
            </a:avLst>
          </a:prstGeom>
          <a:solidFill>
            <a:schemeClr val="tx2">
              <a:lumMod val="60000"/>
              <a:lumOff val="40000"/>
              <a:alpha val="6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smtClean="0">
                <a:solidFill>
                  <a:schemeClr val="tx1"/>
                </a:solidFill>
              </a:rPr>
              <a:t>      Minimize w.r.t </a:t>
            </a:r>
          </a:p>
        </p:txBody>
      </p:sp>
      <p:sp>
        <p:nvSpPr>
          <p:cNvPr id="22" name="Trapezoid 21"/>
          <p:cNvSpPr/>
          <p:nvPr/>
        </p:nvSpPr>
        <p:spPr>
          <a:xfrm>
            <a:off x="2819400" y="2590800"/>
            <a:ext cx="685800" cy="381000"/>
          </a:xfrm>
          <a:prstGeom prst="trapezoid">
            <a:avLst>
              <a:gd name="adj" fmla="val 67500"/>
            </a:avLst>
          </a:prstGeom>
          <a:solidFill>
            <a:schemeClr val="tx2">
              <a:lumMod val="60000"/>
              <a:lumOff val="40000"/>
              <a:alpha val="6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mtClean="0"/>
          </a:p>
        </p:txBody>
      </p:sp>
      <p:graphicFrame>
        <p:nvGraphicFramePr>
          <p:cNvPr id="158729" name="Object 9"/>
          <p:cNvGraphicFramePr>
            <a:graphicFrameLocks noChangeAspect="1"/>
          </p:cNvGraphicFramePr>
          <p:nvPr/>
        </p:nvGraphicFramePr>
        <p:xfrm>
          <a:off x="5791200" y="3200400"/>
          <a:ext cx="293688" cy="392112"/>
        </p:xfrm>
        <a:graphic>
          <a:graphicData uri="http://schemas.openxmlformats.org/presentationml/2006/ole">
            <p:oleObj spid="_x0000_s158729" name="Equation" r:id="rId7" imgW="152280" imgH="203040" progId="Equation.3">
              <p:embed/>
            </p:oleObj>
          </a:graphicData>
        </a:graphic>
      </p:graphicFrame>
      <p:sp>
        <p:nvSpPr>
          <p:cNvPr id="24" name="Trapezoid 23"/>
          <p:cNvSpPr/>
          <p:nvPr/>
        </p:nvSpPr>
        <p:spPr>
          <a:xfrm>
            <a:off x="5791200" y="2590800"/>
            <a:ext cx="685800" cy="381000"/>
          </a:xfrm>
          <a:prstGeom prst="trapezoid">
            <a:avLst>
              <a:gd name="adj" fmla="val 67500"/>
            </a:avLst>
          </a:prstGeom>
          <a:solidFill>
            <a:schemeClr val="tx2">
              <a:lumMod val="60000"/>
              <a:lumOff val="40000"/>
              <a:alpha val="6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mtClean="0"/>
          </a:p>
        </p:txBody>
      </p:sp>
      <p:sp>
        <p:nvSpPr>
          <p:cNvPr id="25" name="TextBox 24"/>
          <p:cNvSpPr txBox="1"/>
          <p:nvPr/>
        </p:nvSpPr>
        <p:spPr>
          <a:xfrm>
            <a:off x="2133600" y="4953000"/>
            <a:ext cx="6096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 rtl="0">
              <a:buFont typeface="Arial" pitchFamily="34" charset="0"/>
              <a:buChar char="•"/>
            </a:pPr>
            <a:r>
              <a:rPr lang="en-US" sz="2400" smtClean="0">
                <a:solidFill>
                  <a:srgbClr val="C00000"/>
                </a:solidFill>
              </a:rPr>
              <a:t>State-of-the-art noise reduction.</a:t>
            </a:r>
          </a:p>
          <a:p>
            <a:pPr marL="457200" indent="-457200" algn="l" rtl="0">
              <a:buFont typeface="Arial" pitchFamily="34" charset="0"/>
              <a:buChar char="•"/>
            </a:pPr>
            <a:r>
              <a:rPr lang="en-US" sz="2400" smtClean="0">
                <a:solidFill>
                  <a:srgbClr val="C00000"/>
                </a:solidFill>
              </a:rPr>
              <a:t>Adaptive to current image or training set.</a:t>
            </a:r>
          </a:p>
          <a:p>
            <a:pPr marL="457200" indent="-457200" algn="l" rtl="0">
              <a:buFont typeface="Arial" pitchFamily="34" charset="0"/>
              <a:buChar char="•"/>
            </a:pPr>
            <a:r>
              <a:rPr lang="en-US" sz="2400" smtClean="0">
                <a:solidFill>
                  <a:srgbClr val="C00000"/>
                </a:solidFill>
              </a:rPr>
              <a:t>Uniform noise assumption.</a:t>
            </a:r>
          </a:p>
        </p:txBody>
      </p:sp>
      <p:graphicFrame>
        <p:nvGraphicFramePr>
          <p:cNvPr id="158732" name="Object 12"/>
          <p:cNvGraphicFramePr>
            <a:graphicFrameLocks noChangeAspect="1"/>
          </p:cNvGraphicFramePr>
          <p:nvPr/>
        </p:nvGraphicFramePr>
        <p:xfrm>
          <a:off x="3252788" y="5227638"/>
          <a:ext cx="3673475" cy="790575"/>
        </p:xfrm>
        <a:graphic>
          <a:graphicData uri="http://schemas.openxmlformats.org/presentationml/2006/ole">
            <p:oleObj spid="_x0000_s158732" name="Equation" r:id="rId8" imgW="1904760" imgH="406080" progId="Equation.3">
              <p:embed/>
            </p:oleObj>
          </a:graphicData>
        </a:graphic>
      </p:graphicFrame>
      <p:sp>
        <p:nvSpPr>
          <p:cNvPr id="29" name="Rectangle 28"/>
          <p:cNvSpPr/>
          <p:nvPr/>
        </p:nvSpPr>
        <p:spPr>
          <a:xfrm>
            <a:off x="609600" y="5410200"/>
            <a:ext cx="21188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smtClean="0"/>
              <a:t>Dictionary update:</a:t>
            </a:r>
            <a:endParaRPr lang="en-US" sz="2000"/>
          </a:p>
        </p:txBody>
      </p:sp>
      <p:graphicFrame>
        <p:nvGraphicFramePr>
          <p:cNvPr id="158733" name="Object 13"/>
          <p:cNvGraphicFramePr>
            <a:graphicFrameLocks noChangeAspect="1"/>
          </p:cNvGraphicFramePr>
          <p:nvPr/>
        </p:nvGraphicFramePr>
        <p:xfrm>
          <a:off x="3200400" y="4343400"/>
          <a:ext cx="4946650" cy="666750"/>
        </p:xfrm>
        <a:graphic>
          <a:graphicData uri="http://schemas.openxmlformats.org/presentationml/2006/ole">
            <p:oleObj spid="_x0000_s158733" name="Equation" r:id="rId9" imgW="2565360" imgH="342720" progId="Equation.3">
              <p:embed/>
            </p:oleObj>
          </a:graphicData>
        </a:graphic>
      </p:graphicFrame>
      <p:sp>
        <p:nvSpPr>
          <p:cNvPr id="26" name="Rectangle 25"/>
          <p:cNvSpPr/>
          <p:nvPr/>
        </p:nvSpPr>
        <p:spPr>
          <a:xfrm>
            <a:off x="6934200" y="5181600"/>
            <a:ext cx="1904999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smtClean="0"/>
              <a:t> </a:t>
            </a:r>
            <a:r>
              <a:rPr lang="en-US" smtClean="0"/>
              <a:t>Variable       is the i-th column in     .</a:t>
            </a:r>
            <a:endParaRPr lang="en-US"/>
          </a:p>
        </p:txBody>
      </p:sp>
      <p:graphicFrame>
        <p:nvGraphicFramePr>
          <p:cNvPr id="158734" name="Object 14"/>
          <p:cNvGraphicFramePr>
            <a:graphicFrameLocks noChangeAspect="1"/>
          </p:cNvGraphicFramePr>
          <p:nvPr/>
        </p:nvGraphicFramePr>
        <p:xfrm>
          <a:off x="8382000" y="5562600"/>
          <a:ext cx="228600" cy="247650"/>
        </p:xfrm>
        <a:graphic>
          <a:graphicData uri="http://schemas.openxmlformats.org/presentationml/2006/ole">
            <p:oleObj spid="_x0000_s158734" name="Equation" r:id="rId10" imgW="152280" imgH="164880" progId="Equation.3">
              <p:embed/>
            </p:oleObj>
          </a:graphicData>
        </a:graphic>
      </p:graphicFrame>
      <p:graphicFrame>
        <p:nvGraphicFramePr>
          <p:cNvPr id="158735" name="Object 15"/>
          <p:cNvGraphicFramePr>
            <a:graphicFrameLocks noChangeAspect="1"/>
          </p:cNvGraphicFramePr>
          <p:nvPr/>
        </p:nvGraphicFramePr>
        <p:xfrm>
          <a:off x="7924800" y="5257800"/>
          <a:ext cx="203200" cy="304800"/>
        </p:xfrm>
        <a:graphic>
          <a:graphicData uri="http://schemas.openxmlformats.org/presentationml/2006/ole">
            <p:oleObj spid="_x0000_s158735" name="Equation" r:id="rId11" imgW="101520" imgH="126720" progId="Equation.3">
              <p:embed/>
            </p:oleObj>
          </a:graphicData>
        </a:graphic>
      </p:graphicFrame>
      <p:graphicFrame>
        <p:nvGraphicFramePr>
          <p:cNvPr id="158736" name="Object 16"/>
          <p:cNvGraphicFramePr>
            <a:graphicFrameLocks noChangeAspect="1"/>
          </p:cNvGraphicFramePr>
          <p:nvPr/>
        </p:nvGraphicFramePr>
        <p:xfrm>
          <a:off x="533400" y="2209800"/>
          <a:ext cx="293688" cy="468313"/>
        </p:xfrm>
        <a:graphic>
          <a:graphicData uri="http://schemas.openxmlformats.org/presentationml/2006/ole">
            <p:oleObj spid="_x0000_s158736" name="Equation" r:id="rId12" imgW="152280" imgH="241200" progId="Equation.3">
              <p:embed/>
            </p:oleObj>
          </a:graphicData>
        </a:graphic>
      </p:graphicFrame>
      <p:sp>
        <p:nvSpPr>
          <p:cNvPr id="28" name="Rectangle 27"/>
          <p:cNvSpPr/>
          <p:nvPr/>
        </p:nvSpPr>
        <p:spPr>
          <a:xfrm>
            <a:off x="762000" y="2286000"/>
            <a:ext cx="14449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/>
              <a:t>- Noisy image</a:t>
            </a:r>
            <a:endParaRPr lang="he-IL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4" grpId="0" animBg="1"/>
      <p:bldP spid="14" grpId="1" animBg="1"/>
      <p:bldP spid="2" grpId="0"/>
      <p:bldP spid="2" grpId="1"/>
      <p:bldP spid="5" grpId="0"/>
      <p:bldP spid="13" grpId="0"/>
      <p:bldP spid="13" grpId="1"/>
      <p:bldP spid="18" grpId="0" animBg="1"/>
      <p:bldP spid="18" grpId="1" animBg="1"/>
      <p:bldP spid="19" grpId="0" animBg="1"/>
      <p:bldP spid="20" grpId="0" animBg="1"/>
      <p:bldP spid="21" grpId="0" animBg="1"/>
      <p:bldP spid="22" grpId="0" animBg="1"/>
      <p:bldP spid="24" grpId="0" animBg="1"/>
      <p:bldP spid="25" grpId="2"/>
      <p:bldP spid="29" grpId="2"/>
      <p:bldP spid="29" grpId="3"/>
      <p:bldP spid="26" grpId="2"/>
      <p:bldP spid="26" grpId="3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457200" y="838200"/>
          <a:ext cx="8229600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Rounded Rectangle 4"/>
          <p:cNvSpPr/>
          <p:nvPr/>
        </p:nvSpPr>
        <p:spPr>
          <a:xfrm>
            <a:off x="381000" y="838200"/>
            <a:ext cx="8382000" cy="7620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e-IL"/>
          </a:p>
        </p:txBody>
      </p:sp>
      <p:sp>
        <p:nvSpPr>
          <p:cNvPr id="2" name="Title 1"/>
          <p:cNvSpPr txBox="1">
            <a:spLocks/>
          </p:cNvSpPr>
          <p:nvPr/>
        </p:nvSpPr>
        <p:spPr bwMode="auto">
          <a:xfrm>
            <a:off x="533400" y="152400"/>
            <a:ext cx="7799388" cy="646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rgbClr val="B60009"/>
                </a:solidFill>
                <a:effectLst/>
                <a:uLnTx/>
                <a:uFillTx/>
                <a:latin typeface="+mj-lt"/>
                <a:ea typeface="+mj-ea"/>
                <a:cs typeface="Arial" charset="0"/>
              </a:rPr>
              <a:t>Contents</a:t>
            </a:r>
            <a:r>
              <a:rPr kumimoji="0" lang="en-US" sz="3600" b="0" i="0" u="none" strike="noStrike" kern="0" cap="none" spc="0" normalizeH="0" noProof="0" smtClean="0">
                <a:ln>
                  <a:noFill/>
                </a:ln>
                <a:solidFill>
                  <a:srgbClr val="B60009"/>
                </a:solidFill>
                <a:effectLst/>
                <a:uLnTx/>
                <a:uFillTx/>
                <a:latin typeface="+mj-lt"/>
                <a:ea typeface="+mj-ea"/>
                <a:cs typeface="Arial" charset="0"/>
              </a:rPr>
              <a:t> </a:t>
            </a: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rgbClr val="B60009"/>
                </a:solidFill>
                <a:effectLst/>
                <a:uLnTx/>
                <a:uFillTx/>
                <a:latin typeface="+mj-lt"/>
                <a:ea typeface="+mj-ea"/>
                <a:cs typeface="Arial" charset="0"/>
              </a:rPr>
              <a:t>of this talk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B60009"/>
              </a:solidFill>
              <a:effectLst/>
              <a:uLnTx/>
              <a:uFillTx/>
              <a:latin typeface="+mj-lt"/>
              <a:ea typeface="+mj-ea"/>
              <a:cs typeface="Arial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57200" y="5715000"/>
            <a:ext cx="2962656" cy="730560"/>
            <a:chOff x="0" y="4602984"/>
            <a:chExt cx="2962656" cy="730560"/>
          </a:xfrm>
          <a:scene3d>
            <a:camera prst="orthographicFront"/>
            <a:lightRig rig="flat" dir="t"/>
          </a:scene3d>
        </p:grpSpPr>
        <p:sp>
          <p:nvSpPr>
            <p:cNvPr id="7" name="Rounded Rectangle 6"/>
            <p:cNvSpPr/>
            <p:nvPr/>
          </p:nvSpPr>
          <p:spPr>
            <a:xfrm>
              <a:off x="0" y="4602984"/>
              <a:ext cx="2962656" cy="730560"/>
            </a:xfrm>
            <a:prstGeom prst="round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8" name="Rounded Rectangle 4"/>
            <p:cNvSpPr/>
            <p:nvPr/>
          </p:nvSpPr>
          <p:spPr>
            <a:xfrm>
              <a:off x="35663" y="4638647"/>
              <a:ext cx="2891330" cy="65923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38100" rIns="76200" bIns="38100" numCol="1" spcCol="1270" anchor="ctr" anchorCtr="0">
              <a:noAutofit/>
            </a:bodyPr>
            <a:lstStyle/>
            <a:p>
              <a:pPr lvl="0" algn="ctr" defTabSz="8890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smtClean="0"/>
                <a:t>Then you get tired of me.</a:t>
              </a:r>
              <a:endParaRPr lang="he-IL" sz="2000" kern="1200"/>
            </a:p>
          </p:txBody>
        </p:sp>
      </p:grpSp>
      <p:sp>
        <p:nvSpPr>
          <p:cNvPr id="9" name="Rounded Rectangle 8"/>
          <p:cNvSpPr/>
          <p:nvPr/>
        </p:nvSpPr>
        <p:spPr>
          <a:xfrm>
            <a:off x="381000" y="1600200"/>
            <a:ext cx="8382000" cy="7620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e-IL"/>
          </a:p>
        </p:txBody>
      </p:sp>
      <p:sp>
        <p:nvSpPr>
          <p:cNvPr id="10" name="Rounded Rectangle 9"/>
          <p:cNvSpPr/>
          <p:nvPr/>
        </p:nvSpPr>
        <p:spPr>
          <a:xfrm>
            <a:off x="381000" y="2438400"/>
            <a:ext cx="8382000" cy="7620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e-IL"/>
          </a:p>
        </p:txBody>
      </p:sp>
      <p:sp>
        <p:nvSpPr>
          <p:cNvPr id="11" name="Rounded Rectangle 10"/>
          <p:cNvSpPr/>
          <p:nvPr/>
        </p:nvSpPr>
        <p:spPr>
          <a:xfrm>
            <a:off x="381000" y="3276600"/>
            <a:ext cx="8382000" cy="7620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e-IL"/>
          </a:p>
        </p:txBody>
      </p:sp>
      <p:sp>
        <p:nvSpPr>
          <p:cNvPr id="12" name="Rounded Rectangle 11"/>
          <p:cNvSpPr/>
          <p:nvPr/>
        </p:nvSpPr>
        <p:spPr>
          <a:xfrm>
            <a:off x="381000" y="4038600"/>
            <a:ext cx="8382000" cy="7620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e-IL"/>
          </a:p>
        </p:txBody>
      </p:sp>
      <p:sp>
        <p:nvSpPr>
          <p:cNvPr id="13" name="Rounded Rectangle 12"/>
          <p:cNvSpPr/>
          <p:nvPr/>
        </p:nvSpPr>
        <p:spPr>
          <a:xfrm>
            <a:off x="381000" y="4876800"/>
            <a:ext cx="8382000" cy="7620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e-IL"/>
          </a:p>
        </p:txBody>
      </p:sp>
      <p:sp>
        <p:nvSpPr>
          <p:cNvPr id="14" name="Rounded Rectangle 13"/>
          <p:cNvSpPr/>
          <p:nvPr/>
        </p:nvSpPr>
        <p:spPr>
          <a:xfrm>
            <a:off x="381000" y="5715000"/>
            <a:ext cx="3124200" cy="7620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e-IL"/>
          </a:p>
        </p:txBody>
      </p:sp>
    </p:spTree>
    <p:custDataLst>
      <p:tags r:id="rId1"/>
    </p:custDataLst>
  </p:cSld>
  <p:clrMapOvr>
    <a:masterClrMapping/>
  </p:clrMapOvr>
  <p:transition advTm="12068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228600" y="914400"/>
            <a:ext cx="5410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FF33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 charset="0"/>
              </a:rPr>
              <a:t>Previous work (Liao, Sapiro, 2007):</a:t>
            </a:r>
            <a:endParaRPr kumimoji="0" lang="en-US" sz="2800" b="0" i="0" u="none" strike="noStrike" kern="0" cap="none" spc="0" normalizeH="0" baseline="0" noProof="0">
              <a:ln>
                <a:noFill/>
              </a:ln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381000" y="152400"/>
            <a:ext cx="87630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0">
                <a:solidFill>
                  <a:srgbClr val="B60009"/>
                </a:solidFill>
                <a:latin typeface="Arial"/>
                <a:ea typeface="+mn-ea"/>
                <a:cs typeface="Arial" charset="0"/>
              </a:rPr>
              <a:t>Application to </a:t>
            </a:r>
            <a:r>
              <a:rPr lang="en-US" sz="3600" kern="0" smtClean="0">
                <a:solidFill>
                  <a:srgbClr val="B60009"/>
                </a:solidFill>
                <a:latin typeface="Arial"/>
                <a:ea typeface="+mn-ea"/>
                <a:cs typeface="Arial" charset="0"/>
              </a:rPr>
              <a:t>CT </a:t>
            </a:r>
            <a:r>
              <a:rPr lang="en-US" sz="3600" kern="0">
                <a:solidFill>
                  <a:srgbClr val="B60009"/>
                </a:solidFill>
                <a:latin typeface="Arial"/>
                <a:ea typeface="+mn-ea"/>
                <a:cs typeface="Arial" charset="0"/>
              </a:rPr>
              <a:t>reconstruction</a:t>
            </a:r>
            <a:endParaRPr lang="en-US" sz="3600" kern="0">
              <a:solidFill>
                <a:srgbClr val="B60009"/>
              </a:solidFill>
              <a:latin typeface="Arial"/>
              <a:cs typeface="Arial" charset="0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 bwMode="auto">
          <a:xfrm>
            <a:off x="228600" y="2286000"/>
            <a:ext cx="63246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lr>
                <a:srgbClr val="660033">
                  <a:lumMod val="50000"/>
                </a:srgbClr>
              </a:buClr>
              <a:buSzPct val="90000"/>
              <a:buFont typeface="Arial" pitchFamily="34" charset="0"/>
              <a:buChar char="•"/>
              <a:tabLst/>
              <a:defRPr/>
            </a:pPr>
            <a:r>
              <a:rPr lang="en-US" kern="0" smtClean="0">
                <a:latin typeface="Arial"/>
                <a:cs typeface="Arial" charset="0"/>
              </a:rPr>
              <a:t>Patch-wise sparse coding of CT image    . </a:t>
            </a:r>
          </a:p>
          <a:p>
            <a:pPr marL="342900" marR="0" lvl="0" indent="-342900" algn="l" defTabSz="914400" rtl="0" eaLnBrk="0" fontAlgn="base" latinLnBrk="0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lr>
                <a:srgbClr val="660033">
                  <a:lumMod val="50000"/>
                </a:srgbClr>
              </a:buClr>
              <a:buSzPct val="90000"/>
              <a:buFont typeface="Arial" pitchFamily="34" charset="0"/>
              <a:buChar char="•"/>
              <a:tabLst/>
              <a:defRPr/>
            </a:pPr>
            <a:r>
              <a:rPr lang="en-US" kern="0" smtClean="0">
                <a:latin typeface="Arial"/>
                <a:cs typeface="Arial" charset="0"/>
              </a:rPr>
              <a:t>Online learning from noisy data.</a:t>
            </a:r>
          </a:p>
          <a:p>
            <a:pPr marL="342900" marR="0" lvl="0" indent="-342900" algn="l" defTabSz="914400" rtl="0" eaLnBrk="0" fontAlgn="base" latinLnBrk="0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lr>
                <a:srgbClr val="660033">
                  <a:lumMod val="50000"/>
                </a:srgbClr>
              </a:buClr>
              <a:buSzPct val="90000"/>
              <a:buFont typeface="Arial" pitchFamily="34" charset="0"/>
              <a:buChar char="•"/>
              <a:tabLst/>
              <a:defRPr/>
            </a:pPr>
            <a:r>
              <a:rPr lang="en-US" kern="0" smtClean="0">
                <a:latin typeface="Arial"/>
                <a:cs typeface="Arial" charset="0"/>
              </a:rPr>
              <a:t>Very nice results on geometric images under severe angular subsampling.</a:t>
            </a:r>
            <a:endParaRPr lang="en-US" kern="0">
              <a:latin typeface="Arial"/>
              <a:cs typeface="Arial" charset="0"/>
            </a:endParaRPr>
          </a:p>
        </p:txBody>
      </p:sp>
      <p:graphicFrame>
        <p:nvGraphicFramePr>
          <p:cNvPr id="16" name="Object 8"/>
          <p:cNvGraphicFramePr>
            <a:graphicFrameLocks noChangeAspect="1"/>
          </p:cNvGraphicFramePr>
          <p:nvPr/>
        </p:nvGraphicFramePr>
        <p:xfrm>
          <a:off x="4648200" y="2362200"/>
          <a:ext cx="277813" cy="331787"/>
        </p:xfrm>
        <a:graphic>
          <a:graphicData uri="http://schemas.openxmlformats.org/presentationml/2006/ole">
            <p:oleObj spid="_x0000_s159749" name="Equation" r:id="rId4" imgW="152280" imgH="203040" progId="">
              <p:embed/>
            </p:oleObj>
          </a:graphicData>
        </a:graphic>
      </p:graphicFrame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304800" y="4343400"/>
            <a:ext cx="2362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CCFF33"/>
              </a:buClr>
              <a:buSzPct val="70000"/>
              <a:buFont typeface="Wingdings" pitchFamily="2" charset="2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Drawbacks:</a:t>
            </a:r>
          </a:p>
        </p:txBody>
      </p:sp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228600" y="4648200"/>
            <a:ext cx="51054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342900" indent="-3429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lr>
                <a:srgbClr val="660033">
                  <a:lumMod val="50000"/>
                </a:srgbClr>
              </a:buClr>
              <a:buSzPct val="90000"/>
              <a:buFont typeface="Arial" pitchFamily="34" charset="0"/>
              <a:buChar char="•"/>
              <a:defRPr/>
            </a:pPr>
            <a:r>
              <a:rPr lang="en-US" kern="0" smtClean="0">
                <a:latin typeface="Arial"/>
                <a:cs typeface="Arial" charset="0"/>
              </a:rPr>
              <a:t>Data fidelity term in the sinogram domain.</a:t>
            </a:r>
          </a:p>
          <a:p>
            <a:pPr marL="342900" indent="-3429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lr>
                <a:srgbClr val="660033">
                  <a:lumMod val="50000"/>
                </a:srgbClr>
              </a:buClr>
              <a:buSzPct val="90000"/>
              <a:buFont typeface="Arial" pitchFamily="34" charset="0"/>
              <a:buChar char="•"/>
              <a:defRPr/>
            </a:pPr>
            <a:r>
              <a:rPr lang="en-US" kern="0" smtClean="0">
                <a:latin typeface="Arial"/>
                <a:cs typeface="Arial" charset="0"/>
              </a:rPr>
              <a:t>No reference to statistical model of the noise.</a:t>
            </a:r>
          </a:p>
          <a:p>
            <a:pPr marL="342900" indent="-34290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lr>
                <a:srgbClr val="660033">
                  <a:lumMod val="50000"/>
                </a:srgbClr>
              </a:buClr>
              <a:buSzPct val="90000"/>
              <a:buFont typeface="Arial" pitchFamily="34" charset="0"/>
              <a:buChar char="•"/>
              <a:defRPr/>
            </a:pPr>
            <a:r>
              <a:rPr lang="en-US" kern="0" smtClean="0">
                <a:latin typeface="Arial"/>
                <a:cs typeface="Arial" charset="0"/>
              </a:rPr>
              <a:t>Sparse coding thresholds not treated.</a:t>
            </a:r>
          </a:p>
        </p:txBody>
      </p:sp>
      <p:graphicFrame>
        <p:nvGraphicFramePr>
          <p:cNvPr id="159751" name="Object 7"/>
          <p:cNvGraphicFramePr>
            <a:graphicFrameLocks noChangeAspect="1"/>
          </p:cNvGraphicFramePr>
          <p:nvPr/>
        </p:nvGraphicFramePr>
        <p:xfrm>
          <a:off x="304800" y="1295400"/>
          <a:ext cx="8247063" cy="984250"/>
        </p:xfrm>
        <a:graphic>
          <a:graphicData uri="http://schemas.openxmlformats.org/presentationml/2006/ole">
            <p:oleObj spid="_x0000_s159751" name="Equation" r:id="rId5" imgW="4279680" imgH="50796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81000" y="152400"/>
            <a:ext cx="87630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0">
                <a:solidFill>
                  <a:srgbClr val="B60009"/>
                </a:solidFill>
                <a:latin typeface="Arial"/>
                <a:ea typeface="+mn-ea"/>
                <a:cs typeface="Arial" charset="0"/>
              </a:rPr>
              <a:t>Application to </a:t>
            </a:r>
            <a:r>
              <a:rPr lang="en-US" sz="3600" kern="0" smtClean="0">
                <a:solidFill>
                  <a:srgbClr val="B60009"/>
                </a:solidFill>
                <a:latin typeface="Arial"/>
                <a:ea typeface="+mn-ea"/>
                <a:cs typeface="Arial" charset="0"/>
              </a:rPr>
              <a:t>CT </a:t>
            </a:r>
            <a:r>
              <a:rPr lang="en-US" sz="3600" kern="0">
                <a:solidFill>
                  <a:srgbClr val="B60009"/>
                </a:solidFill>
                <a:latin typeface="Arial"/>
                <a:ea typeface="+mn-ea"/>
                <a:cs typeface="Arial" charset="0"/>
              </a:rPr>
              <a:t>reconstruction</a:t>
            </a:r>
            <a:endParaRPr lang="en-US" sz="3600" kern="0">
              <a:solidFill>
                <a:srgbClr val="B60009"/>
              </a:solidFill>
              <a:latin typeface="Arial"/>
              <a:cs typeface="Arial" charset="0"/>
            </a:endParaRPr>
          </a:p>
        </p:txBody>
      </p:sp>
      <p:sp>
        <p:nvSpPr>
          <p:cNvPr id="3" name="Content Placeholder 2"/>
          <p:cNvSpPr txBox="1">
            <a:spLocks/>
          </p:cNvSpPr>
          <p:nvPr/>
        </p:nvSpPr>
        <p:spPr bwMode="auto">
          <a:xfrm>
            <a:off x="177800" y="914400"/>
            <a:ext cx="82296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342900" lvl="0" indent="-3429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FF33"/>
              </a:buClr>
              <a:buSzPct val="70000"/>
              <a:defRPr/>
            </a:pPr>
            <a:r>
              <a:rPr kumimoji="0" lang="en-US" sz="2000" b="1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 charset="0"/>
              </a:rPr>
              <a:t>Our approach</a:t>
            </a: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 charset="0"/>
              </a:rPr>
              <a:t>:  </a:t>
            </a:r>
            <a:br>
              <a:rPr kumimoji="0" lang="en-US" sz="20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 charset="0"/>
              </a:rPr>
            </a:b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 charset="0"/>
              </a:rPr>
              <a:t>1.</a:t>
            </a:r>
            <a:r>
              <a:rPr kumimoji="0" lang="en-US" sz="2400" b="0" i="0" u="none" strike="noStrike" kern="0" cap="none" spc="0" normalizeH="0" noProof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lang="en-US" sz="2000" kern="0" smtClean="0">
                <a:latin typeface="Arial"/>
                <a:cs typeface="Arial" charset="0"/>
              </a:rPr>
              <a:t>check data fidelity and perform sparse coding in the domain of noise-normalized raw data :</a:t>
            </a:r>
            <a:r>
              <a:rPr lang="en-US" sz="3200" kern="0" smtClean="0">
                <a:latin typeface="Arial"/>
                <a:cs typeface="Arial" charset="0"/>
              </a:rPr>
              <a:t> </a:t>
            </a:r>
            <a:endParaRPr kumimoji="0" lang="en-US" sz="2000" b="0" i="0" u="none" strike="noStrike" kern="0" cap="none" spc="0" normalizeH="0" baseline="0" noProof="0" smtClean="0">
              <a:ln>
                <a:noFill/>
              </a:ln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graphicFrame>
        <p:nvGraphicFramePr>
          <p:cNvPr id="250882" name="Object 2"/>
          <p:cNvGraphicFramePr>
            <a:graphicFrameLocks noChangeAspect="1"/>
          </p:cNvGraphicFramePr>
          <p:nvPr/>
        </p:nvGraphicFramePr>
        <p:xfrm>
          <a:off x="955675" y="4191000"/>
          <a:ext cx="5554663" cy="985838"/>
        </p:xfrm>
        <a:graphic>
          <a:graphicData uri="http://schemas.openxmlformats.org/presentationml/2006/ole">
            <p:oleObj spid="_x0000_s250882" name="Equation" r:id="rId4" imgW="2882880" imgH="507960" progId="Equation.3">
              <p:embed/>
            </p:oleObj>
          </a:graphicData>
        </a:graphic>
      </p:graphicFrame>
      <p:graphicFrame>
        <p:nvGraphicFramePr>
          <p:cNvPr id="250883" name="Object 3"/>
          <p:cNvGraphicFramePr>
            <a:graphicFrameLocks noChangeAspect="1"/>
          </p:cNvGraphicFramePr>
          <p:nvPr/>
        </p:nvGraphicFramePr>
        <p:xfrm>
          <a:off x="2819400" y="5181600"/>
          <a:ext cx="5607050" cy="1031875"/>
        </p:xfrm>
        <a:graphic>
          <a:graphicData uri="http://schemas.openxmlformats.org/presentationml/2006/ole">
            <p:oleObj spid="_x0000_s250883" name="Equation" r:id="rId5" imgW="2908080" imgH="533160" progId="Equation.3">
              <p:embed/>
            </p:oleObj>
          </a:graphicData>
        </a:graphic>
      </p:graphicFrame>
      <p:graphicFrame>
        <p:nvGraphicFramePr>
          <p:cNvPr id="250885" name="Object 5"/>
          <p:cNvGraphicFramePr>
            <a:graphicFrameLocks noChangeAspect="1"/>
          </p:cNvGraphicFramePr>
          <p:nvPr/>
        </p:nvGraphicFramePr>
        <p:xfrm>
          <a:off x="436563" y="2286000"/>
          <a:ext cx="7829550" cy="985838"/>
        </p:xfrm>
        <a:graphic>
          <a:graphicData uri="http://schemas.openxmlformats.org/presentationml/2006/ole">
            <p:oleObj spid="_x0000_s250885" name="Equation" r:id="rId6" imgW="4063680" imgH="507960" progId="Equation.3">
              <p:embed/>
            </p:oleObj>
          </a:graphicData>
        </a:graphic>
      </p:graphicFrame>
      <p:graphicFrame>
        <p:nvGraphicFramePr>
          <p:cNvPr id="250894" name="Object 14"/>
          <p:cNvGraphicFramePr>
            <a:graphicFrameLocks noChangeAspect="1"/>
          </p:cNvGraphicFramePr>
          <p:nvPr/>
        </p:nvGraphicFramePr>
        <p:xfrm>
          <a:off x="3962400" y="1600200"/>
          <a:ext cx="2352675" cy="590550"/>
        </p:xfrm>
        <a:graphic>
          <a:graphicData uri="http://schemas.openxmlformats.org/presentationml/2006/ole">
            <p:oleObj spid="_x0000_s250894" name="Equation" r:id="rId7" imgW="1168200" imgH="291960" progId="Equation.3">
              <p:embed/>
            </p:oleObj>
          </a:graphicData>
        </a:graphic>
      </p:graphicFrame>
      <p:sp>
        <p:nvSpPr>
          <p:cNvPr id="26" name="Content Placeholder 2"/>
          <p:cNvSpPr txBox="1">
            <a:spLocks/>
          </p:cNvSpPr>
          <p:nvPr/>
        </p:nvSpPr>
        <p:spPr bwMode="auto">
          <a:xfrm>
            <a:off x="381000" y="3352800"/>
            <a:ext cx="830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342900" lvl="0" indent="-342900" eaLnBrk="0" fontAlgn="base" hangingPunct="0">
              <a:lnSpc>
                <a:spcPts val="2800"/>
              </a:lnSpc>
              <a:spcBef>
                <a:spcPct val="20000"/>
              </a:spcBef>
              <a:spcAft>
                <a:spcPct val="0"/>
              </a:spcAft>
              <a:buClr>
                <a:srgbClr val="CCFF33"/>
              </a:buClr>
              <a:buSzPct val="70000"/>
              <a:defRPr/>
            </a:pPr>
            <a:r>
              <a:rPr kumimoji="0" lang="en-US" sz="200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 charset="0"/>
              </a:rPr>
              <a:t>Solve for             using K-SVD, but allow to use a different dictionary      at restoration stage: </a:t>
            </a:r>
          </a:p>
        </p:txBody>
      </p:sp>
      <p:graphicFrame>
        <p:nvGraphicFramePr>
          <p:cNvPr id="250896" name="Object 16"/>
          <p:cNvGraphicFramePr>
            <a:graphicFrameLocks noChangeAspect="1"/>
          </p:cNvGraphicFramePr>
          <p:nvPr/>
        </p:nvGraphicFramePr>
        <p:xfrm>
          <a:off x="1600200" y="3352800"/>
          <a:ext cx="652463" cy="419100"/>
        </p:xfrm>
        <a:graphic>
          <a:graphicData uri="http://schemas.openxmlformats.org/presentationml/2006/ole">
            <p:oleObj spid="_x0000_s250896" name="Equation" r:id="rId8" imgW="355320" imgH="228600" progId="Equation.3">
              <p:embed/>
            </p:oleObj>
          </a:graphicData>
        </a:graphic>
      </p:graphicFrame>
      <p:graphicFrame>
        <p:nvGraphicFramePr>
          <p:cNvPr id="250897" name="Object 17"/>
          <p:cNvGraphicFramePr>
            <a:graphicFrameLocks noChangeAspect="1"/>
          </p:cNvGraphicFramePr>
          <p:nvPr/>
        </p:nvGraphicFramePr>
        <p:xfrm>
          <a:off x="8204200" y="3363913"/>
          <a:ext cx="396875" cy="396875"/>
        </p:xfrm>
        <a:graphic>
          <a:graphicData uri="http://schemas.openxmlformats.org/presentationml/2006/ole">
            <p:oleObj spid="_x0000_s250897" name="Equation" r:id="rId9" imgW="215640" imgH="21564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0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0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0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0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Rounded Rectangle 112"/>
          <p:cNvSpPr/>
          <p:nvPr/>
        </p:nvSpPr>
        <p:spPr>
          <a:xfrm>
            <a:off x="152400" y="3505200"/>
            <a:ext cx="1219200" cy="75247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ounded Rectangle 102"/>
          <p:cNvSpPr/>
          <p:nvPr/>
        </p:nvSpPr>
        <p:spPr>
          <a:xfrm>
            <a:off x="1905000" y="4953000"/>
            <a:ext cx="1295400" cy="75247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 txBox="1">
            <a:spLocks/>
          </p:cNvSpPr>
          <p:nvPr/>
        </p:nvSpPr>
        <p:spPr>
          <a:xfrm>
            <a:off x="381000" y="152400"/>
            <a:ext cx="87630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0">
                <a:solidFill>
                  <a:srgbClr val="B60009"/>
                </a:solidFill>
                <a:latin typeface="Arial"/>
                <a:ea typeface="+mn-ea"/>
                <a:cs typeface="Arial" charset="0"/>
              </a:rPr>
              <a:t>Application to </a:t>
            </a:r>
            <a:r>
              <a:rPr lang="en-US" sz="3600" kern="0" smtClean="0">
                <a:solidFill>
                  <a:srgbClr val="B60009"/>
                </a:solidFill>
                <a:latin typeface="Arial"/>
                <a:ea typeface="+mn-ea"/>
                <a:cs typeface="Arial" charset="0"/>
              </a:rPr>
              <a:t>CT </a:t>
            </a:r>
            <a:r>
              <a:rPr lang="en-US" sz="3600" kern="0">
                <a:solidFill>
                  <a:srgbClr val="B60009"/>
                </a:solidFill>
                <a:latin typeface="Arial"/>
                <a:ea typeface="+mn-ea"/>
                <a:cs typeface="Arial" charset="0"/>
              </a:rPr>
              <a:t>reconstruction</a:t>
            </a:r>
            <a:endParaRPr lang="en-US" sz="3600" kern="0">
              <a:solidFill>
                <a:srgbClr val="B60009"/>
              </a:solidFill>
              <a:latin typeface="Arial"/>
              <a:cs typeface="Arial" charset="0"/>
            </a:endParaRPr>
          </a:p>
        </p:txBody>
      </p:sp>
      <p:graphicFrame>
        <p:nvGraphicFramePr>
          <p:cNvPr id="3" name="Object 21"/>
          <p:cNvGraphicFramePr>
            <a:graphicFrameLocks noChangeAspect="1"/>
          </p:cNvGraphicFramePr>
          <p:nvPr/>
        </p:nvGraphicFramePr>
        <p:xfrm>
          <a:off x="533400" y="1828800"/>
          <a:ext cx="5237162" cy="688975"/>
        </p:xfrm>
        <a:graphic>
          <a:graphicData uri="http://schemas.openxmlformats.org/presentationml/2006/ole">
            <p:oleObj spid="_x0000_s265218" name="Equation" r:id="rId3" imgW="2717640" imgH="355320" progId="Equation.3">
              <p:embed/>
            </p:oleObj>
          </a:graphicData>
        </a:graphic>
      </p:graphicFrame>
      <p:graphicFrame>
        <p:nvGraphicFramePr>
          <p:cNvPr id="4" name="Object 8"/>
          <p:cNvGraphicFramePr>
            <a:graphicFrameLocks noChangeAspect="1"/>
          </p:cNvGraphicFramePr>
          <p:nvPr/>
        </p:nvGraphicFramePr>
        <p:xfrm>
          <a:off x="3581400" y="914400"/>
          <a:ext cx="414338" cy="419100"/>
        </p:xfrm>
        <a:graphic>
          <a:graphicData uri="http://schemas.openxmlformats.org/presentationml/2006/ole">
            <p:oleObj spid="_x0000_s265219" name="Equation" r:id="rId4" imgW="215640" imgH="215640" progId="Equation.3">
              <p:embed/>
            </p:oleObj>
          </a:graphicData>
        </a:graphic>
      </p:graphicFrame>
      <p:graphicFrame>
        <p:nvGraphicFramePr>
          <p:cNvPr id="5" name="Object 9"/>
          <p:cNvGraphicFramePr>
            <a:graphicFrameLocks noChangeAspect="1"/>
          </p:cNvGraphicFramePr>
          <p:nvPr/>
        </p:nvGraphicFramePr>
        <p:xfrm>
          <a:off x="8001000" y="1447800"/>
          <a:ext cx="228600" cy="251460"/>
        </p:xfrm>
        <a:graphic>
          <a:graphicData uri="http://schemas.openxmlformats.org/presentationml/2006/ole">
            <p:oleObj spid="_x0000_s265220" name="Equation" r:id="rId5" imgW="126720" imgH="139680" progId="Equation.3">
              <p:embed/>
            </p:oleObj>
          </a:graphicData>
        </a:graphic>
      </p:graphicFrame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0" y="838200"/>
            <a:ext cx="8534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marL="342900" lvl="0" indent="-342900" eaLnBrk="0" fontAlgn="base" hangingPunct="0">
              <a:lnSpc>
                <a:spcPct val="150000"/>
              </a:lnSpc>
              <a:spcBef>
                <a:spcPct val="20000"/>
              </a:spcBef>
              <a:spcAft>
                <a:spcPct val="0"/>
              </a:spcAft>
              <a:buClr>
                <a:srgbClr val="CCFF33"/>
              </a:buClr>
              <a:buSzPct val="70000"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 charset="0"/>
              </a:rPr>
              <a:t>     2.</a:t>
            </a:r>
            <a:r>
              <a:rPr kumimoji="0" lang="en-US" sz="2000" b="0" i="0" u="none" strike="noStrike" kern="0" cap="none" spc="0" normalizeH="0" noProof="0" smtClean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lang="en-US" sz="2000" kern="0" smtClean="0">
                <a:latin typeface="Arial"/>
                <a:cs typeface="Arial" charset="0"/>
              </a:rPr>
              <a:t>Train a second dictionary       optimized for image reconstruction using a designed error measure and pre-computed repersentations    : </a:t>
            </a:r>
            <a:endParaRPr kumimoji="0" lang="en-US" sz="2000" b="0" i="0" u="none" strike="noStrike" kern="0" cap="none" spc="0" normalizeH="0" baseline="0" noProof="0" smtClean="0">
              <a:ln>
                <a:noFill/>
              </a:ln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6705600" y="4962525"/>
            <a:ext cx="1295400" cy="75247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ounded Rectangle 51"/>
          <p:cNvSpPr/>
          <p:nvPr/>
        </p:nvSpPr>
        <p:spPr>
          <a:xfrm>
            <a:off x="2590800" y="3505200"/>
            <a:ext cx="1219200" cy="75247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4" name="Object 4"/>
          <p:cNvGraphicFramePr>
            <a:graphicFrameLocks noChangeAspect="1"/>
          </p:cNvGraphicFramePr>
          <p:nvPr/>
        </p:nvGraphicFramePr>
        <p:xfrm>
          <a:off x="3505200" y="3657600"/>
          <a:ext cx="279400" cy="331788"/>
        </p:xfrm>
        <a:graphic>
          <a:graphicData uri="http://schemas.openxmlformats.org/presentationml/2006/ole">
            <p:oleObj spid="_x0000_s265233" name="Equation" r:id="rId6" imgW="139680" imgH="164880" progId="Equation.3">
              <p:embed/>
            </p:oleObj>
          </a:graphicData>
        </a:graphic>
      </p:graphicFrame>
      <p:sp>
        <p:nvSpPr>
          <p:cNvPr id="55" name="Right Arrow 54"/>
          <p:cNvSpPr/>
          <p:nvPr/>
        </p:nvSpPr>
        <p:spPr>
          <a:xfrm>
            <a:off x="4038600" y="3810000"/>
            <a:ext cx="685800" cy="228600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6" name="Group 55"/>
          <p:cNvGrpSpPr/>
          <p:nvPr/>
        </p:nvGrpSpPr>
        <p:grpSpPr>
          <a:xfrm>
            <a:off x="4876800" y="3124200"/>
            <a:ext cx="1219200" cy="1250387"/>
            <a:chOff x="6781801" y="3672411"/>
            <a:chExt cx="1219200" cy="1250387"/>
          </a:xfrm>
        </p:grpSpPr>
        <p:sp>
          <p:nvSpPr>
            <p:cNvPr id="57" name="Rectangle 56"/>
            <p:cNvSpPr/>
            <p:nvPr/>
          </p:nvSpPr>
          <p:spPr>
            <a:xfrm>
              <a:off x="6781801" y="3876674"/>
              <a:ext cx="304800" cy="30480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/>
            <p:cNvSpPr/>
            <p:nvPr/>
          </p:nvSpPr>
          <p:spPr>
            <a:xfrm rot="20994783">
              <a:off x="7034736" y="3672411"/>
              <a:ext cx="304800" cy="30480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7467601" y="3876674"/>
              <a:ext cx="304800" cy="30480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/>
            <p:cNvSpPr/>
            <p:nvPr/>
          </p:nvSpPr>
          <p:spPr>
            <a:xfrm rot="18998397">
              <a:off x="6913524" y="4389398"/>
              <a:ext cx="304800" cy="30480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/>
            <p:cNvSpPr/>
            <p:nvPr/>
          </p:nvSpPr>
          <p:spPr>
            <a:xfrm rot="287372">
              <a:off x="7446924" y="4389398"/>
              <a:ext cx="304800" cy="30480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/>
            <p:cNvSpPr/>
            <p:nvPr/>
          </p:nvSpPr>
          <p:spPr>
            <a:xfrm rot="20316189">
              <a:off x="7315201" y="4029074"/>
              <a:ext cx="304800" cy="30480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/>
            <p:cNvSpPr/>
            <p:nvPr/>
          </p:nvSpPr>
          <p:spPr>
            <a:xfrm rot="3239104">
              <a:off x="7696201" y="4105274"/>
              <a:ext cx="304800" cy="30480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/>
            <p:cNvSpPr/>
            <p:nvPr/>
          </p:nvSpPr>
          <p:spPr>
            <a:xfrm rot="1784141">
              <a:off x="7142124" y="4617998"/>
              <a:ext cx="304800" cy="30480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6934201" y="4029074"/>
              <a:ext cx="304800" cy="30480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7599324" y="4617998"/>
              <a:ext cx="304800" cy="30480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7" name="Rectangle 66"/>
          <p:cNvSpPr/>
          <p:nvPr/>
        </p:nvSpPr>
        <p:spPr>
          <a:xfrm>
            <a:off x="4495800" y="4267200"/>
            <a:ext cx="16764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smtClean="0"/>
              <a:t>Small patches</a:t>
            </a:r>
            <a:endParaRPr lang="en-US" sz="2000"/>
          </a:p>
        </p:txBody>
      </p:sp>
      <p:graphicFrame>
        <p:nvGraphicFramePr>
          <p:cNvPr id="68" name="Object 16"/>
          <p:cNvGraphicFramePr>
            <a:graphicFrameLocks noChangeAspect="1"/>
          </p:cNvGraphicFramePr>
          <p:nvPr/>
        </p:nvGraphicFramePr>
        <p:xfrm>
          <a:off x="4114800" y="3276600"/>
          <a:ext cx="487363" cy="401638"/>
        </p:xfrm>
        <a:graphic>
          <a:graphicData uri="http://schemas.openxmlformats.org/presentationml/2006/ole">
            <p:oleObj spid="_x0000_s265234" name="Equation" r:id="rId7" imgW="291960" imgH="241200" progId="Equation.3">
              <p:embed/>
            </p:oleObj>
          </a:graphicData>
        </a:graphic>
      </p:graphicFrame>
      <p:graphicFrame>
        <p:nvGraphicFramePr>
          <p:cNvPr id="69" name="Object 19"/>
          <p:cNvGraphicFramePr>
            <a:graphicFrameLocks noChangeAspect="1"/>
          </p:cNvGraphicFramePr>
          <p:nvPr/>
        </p:nvGraphicFramePr>
        <p:xfrm>
          <a:off x="7924800" y="4495800"/>
          <a:ext cx="857250" cy="533400"/>
        </p:xfrm>
        <a:graphic>
          <a:graphicData uri="http://schemas.openxmlformats.org/presentationml/2006/ole">
            <p:oleObj spid="_x0000_s265235" name="Equation" r:id="rId8" imgW="444240" imgH="241200" progId="Equation.3">
              <p:embed/>
            </p:oleObj>
          </a:graphicData>
        </a:graphic>
      </p:graphicFrame>
      <p:sp>
        <p:nvSpPr>
          <p:cNvPr id="70" name="Rounded Rectangle 69"/>
          <p:cNvSpPr/>
          <p:nvPr/>
        </p:nvSpPr>
        <p:spPr>
          <a:xfrm>
            <a:off x="7086600" y="3505200"/>
            <a:ext cx="1295400" cy="7620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7086600" y="3505200"/>
            <a:ext cx="1447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smtClean="0"/>
              <a:t>Represen-tations</a:t>
            </a:r>
            <a:endParaRPr lang="en-US" sz="2000"/>
          </a:p>
        </p:txBody>
      </p:sp>
      <p:graphicFrame>
        <p:nvGraphicFramePr>
          <p:cNvPr id="73" name="Object 17"/>
          <p:cNvGraphicFramePr>
            <a:graphicFrameLocks noChangeAspect="1"/>
          </p:cNvGraphicFramePr>
          <p:nvPr/>
        </p:nvGraphicFramePr>
        <p:xfrm>
          <a:off x="2819400" y="5334000"/>
          <a:ext cx="254000" cy="339725"/>
        </p:xfrm>
        <a:graphic>
          <a:graphicData uri="http://schemas.openxmlformats.org/presentationml/2006/ole">
            <p:oleObj spid="_x0000_s265237" name="Equation" r:id="rId9" imgW="152280" imgH="203040" progId="Equation.3">
              <p:embed/>
            </p:oleObj>
          </a:graphicData>
        </a:graphic>
      </p:graphicFrame>
      <p:sp>
        <p:nvSpPr>
          <p:cNvPr id="74" name="Rectangle 73"/>
          <p:cNvSpPr/>
          <p:nvPr/>
        </p:nvSpPr>
        <p:spPr>
          <a:xfrm>
            <a:off x="5943600" y="2819400"/>
            <a:ext cx="1600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smtClean="0"/>
              <a:t>Sparse coding with</a:t>
            </a:r>
            <a:endParaRPr lang="en-US" sz="2000"/>
          </a:p>
        </p:txBody>
      </p:sp>
      <p:graphicFrame>
        <p:nvGraphicFramePr>
          <p:cNvPr id="75" name="Object 32"/>
          <p:cNvGraphicFramePr>
            <a:graphicFrameLocks noChangeAspect="1"/>
          </p:cNvGraphicFramePr>
          <p:nvPr/>
        </p:nvGraphicFramePr>
        <p:xfrm>
          <a:off x="7315200" y="3124200"/>
          <a:ext cx="381000" cy="432437"/>
        </p:xfrm>
        <a:graphic>
          <a:graphicData uri="http://schemas.openxmlformats.org/presentationml/2006/ole">
            <p:oleObj spid="_x0000_s265238" name="Equation" r:id="rId10" imgW="190440" imgH="215640" progId="Equation.3">
              <p:embed/>
            </p:oleObj>
          </a:graphicData>
        </a:graphic>
      </p:graphicFrame>
      <p:sp>
        <p:nvSpPr>
          <p:cNvPr id="78" name="Rectangle 77"/>
          <p:cNvSpPr/>
          <p:nvPr/>
        </p:nvSpPr>
        <p:spPr>
          <a:xfrm>
            <a:off x="228600" y="3505200"/>
            <a:ext cx="1066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smtClean="0"/>
              <a:t>Photon counts</a:t>
            </a:r>
            <a:endParaRPr lang="en-US" sz="2400"/>
          </a:p>
        </p:txBody>
      </p:sp>
      <p:sp>
        <p:nvSpPr>
          <p:cNvPr id="79" name="Rectangle 78"/>
          <p:cNvSpPr/>
          <p:nvPr/>
        </p:nvSpPr>
        <p:spPr>
          <a:xfrm>
            <a:off x="6781800" y="4953000"/>
            <a:ext cx="1219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smtClean="0"/>
              <a:t>Improved data</a:t>
            </a:r>
            <a:endParaRPr lang="en-US" sz="2000"/>
          </a:p>
        </p:txBody>
      </p:sp>
      <p:sp>
        <p:nvSpPr>
          <p:cNvPr id="80" name="Rectangle 79"/>
          <p:cNvSpPr/>
          <p:nvPr/>
        </p:nvSpPr>
        <p:spPr>
          <a:xfrm>
            <a:off x="6858000" y="5638800"/>
            <a:ext cx="1905000" cy="743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2600"/>
              </a:lnSpc>
            </a:pPr>
            <a:r>
              <a:rPr lang="en-US" sz="2000" smtClean="0"/>
              <a:t>Data restoration with</a:t>
            </a:r>
            <a:endParaRPr lang="en-US"/>
          </a:p>
        </p:txBody>
      </p:sp>
      <p:graphicFrame>
        <p:nvGraphicFramePr>
          <p:cNvPr id="81" name="Object 38"/>
          <p:cNvGraphicFramePr>
            <a:graphicFrameLocks noChangeAspect="1"/>
          </p:cNvGraphicFramePr>
          <p:nvPr/>
        </p:nvGraphicFramePr>
        <p:xfrm>
          <a:off x="7467600" y="5943600"/>
          <a:ext cx="454818" cy="457200"/>
        </p:xfrm>
        <a:graphic>
          <a:graphicData uri="http://schemas.openxmlformats.org/presentationml/2006/ole">
            <p:oleObj spid="_x0000_s265240" name="Equation" r:id="rId11" imgW="215640" imgH="215640" progId="Equation.3">
              <p:embed/>
            </p:oleObj>
          </a:graphicData>
        </a:graphic>
      </p:graphicFrame>
      <p:graphicFrame>
        <p:nvGraphicFramePr>
          <p:cNvPr id="82" name="Object 16"/>
          <p:cNvGraphicFramePr>
            <a:graphicFrameLocks noChangeAspect="1"/>
          </p:cNvGraphicFramePr>
          <p:nvPr/>
        </p:nvGraphicFramePr>
        <p:xfrm>
          <a:off x="3657600" y="4800600"/>
          <a:ext cx="307975" cy="364929"/>
        </p:xfrm>
        <a:graphic>
          <a:graphicData uri="http://schemas.openxmlformats.org/presentationml/2006/ole">
            <p:oleObj spid="_x0000_s265241" name="Equation" r:id="rId12" imgW="139680" imgH="164880" progId="Equation.3">
              <p:embed/>
            </p:oleObj>
          </a:graphicData>
        </a:graphic>
      </p:graphicFrame>
      <p:sp>
        <p:nvSpPr>
          <p:cNvPr id="83" name="Rectangle 82"/>
          <p:cNvSpPr/>
          <p:nvPr/>
        </p:nvSpPr>
        <p:spPr>
          <a:xfrm>
            <a:off x="3352800" y="5486400"/>
            <a:ext cx="1752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b="1" smtClean="0"/>
              <a:t>FBP </a:t>
            </a:r>
            <a:r>
              <a:rPr lang="en-US" sz="2000" smtClean="0"/>
              <a:t>reconstruction</a:t>
            </a:r>
            <a:endParaRPr lang="en-US" sz="2400"/>
          </a:p>
        </p:txBody>
      </p:sp>
      <p:sp>
        <p:nvSpPr>
          <p:cNvPr id="87" name="Rectangle 86"/>
          <p:cNvSpPr/>
          <p:nvPr/>
        </p:nvSpPr>
        <p:spPr>
          <a:xfrm>
            <a:off x="1981200" y="4953000"/>
            <a:ext cx="1143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smtClean="0"/>
              <a:t>CT image</a:t>
            </a:r>
            <a:endParaRPr lang="en-US" sz="2000"/>
          </a:p>
        </p:txBody>
      </p:sp>
      <p:sp>
        <p:nvSpPr>
          <p:cNvPr id="88" name="Right Arrow 87"/>
          <p:cNvSpPr/>
          <p:nvPr/>
        </p:nvSpPr>
        <p:spPr>
          <a:xfrm>
            <a:off x="1524000" y="3810000"/>
            <a:ext cx="914400" cy="228600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9" name="Object 41"/>
          <p:cNvGraphicFramePr>
            <a:graphicFrameLocks noChangeAspect="1"/>
          </p:cNvGraphicFramePr>
          <p:nvPr/>
        </p:nvGraphicFramePr>
        <p:xfrm>
          <a:off x="1295400" y="3276600"/>
          <a:ext cx="1295400" cy="409575"/>
        </p:xfrm>
        <a:graphic>
          <a:graphicData uri="http://schemas.openxmlformats.org/presentationml/2006/ole">
            <p:oleObj spid="_x0000_s265243" name="Equation" r:id="rId13" imgW="927000" imgH="291960" progId="Equation.3">
              <p:embed/>
            </p:oleObj>
          </a:graphicData>
        </a:graphic>
      </p:graphicFrame>
      <p:sp>
        <p:nvSpPr>
          <p:cNvPr id="91" name="Rectangle 90"/>
          <p:cNvSpPr/>
          <p:nvPr/>
        </p:nvSpPr>
        <p:spPr>
          <a:xfrm>
            <a:off x="152400" y="2743200"/>
            <a:ext cx="2621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kern="0" smtClean="0">
                <a:solidFill>
                  <a:srgbClr val="C00000"/>
                </a:solidFill>
                <a:latin typeface="Arial"/>
                <a:cs typeface="Arial" charset="0"/>
              </a:rPr>
              <a:t>Reconstruction chain:</a:t>
            </a:r>
            <a:endParaRPr lang="he-IL" b="1">
              <a:solidFill>
                <a:srgbClr val="C00000"/>
              </a:solidFill>
            </a:endParaRPr>
          </a:p>
        </p:txBody>
      </p:sp>
      <p:graphicFrame>
        <p:nvGraphicFramePr>
          <p:cNvPr id="265245" name="Object 29"/>
          <p:cNvGraphicFramePr>
            <a:graphicFrameLocks noChangeAspect="1"/>
          </p:cNvGraphicFramePr>
          <p:nvPr/>
        </p:nvGraphicFramePr>
        <p:xfrm>
          <a:off x="6437312" y="1981200"/>
          <a:ext cx="1895475" cy="411163"/>
        </p:xfrm>
        <a:graphic>
          <a:graphicData uri="http://schemas.openxmlformats.org/presentationml/2006/ole">
            <p:oleObj spid="_x0000_s265245" name="Equation" r:id="rId14" imgW="939600" imgH="203040" progId="Equation.3">
              <p:embed/>
            </p:oleObj>
          </a:graphicData>
        </a:graphic>
      </p:graphicFrame>
      <p:sp>
        <p:nvSpPr>
          <p:cNvPr id="94" name="Rounded Rectangle 93"/>
          <p:cNvSpPr/>
          <p:nvPr/>
        </p:nvSpPr>
        <p:spPr>
          <a:xfrm>
            <a:off x="4267200" y="4953000"/>
            <a:ext cx="1295400" cy="75247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/>
          <p:cNvSpPr/>
          <p:nvPr/>
        </p:nvSpPr>
        <p:spPr>
          <a:xfrm>
            <a:off x="4343400" y="4943475"/>
            <a:ext cx="1219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smtClean="0"/>
              <a:t>Sinogram</a:t>
            </a:r>
            <a:endParaRPr lang="en-US" sz="2000"/>
          </a:p>
        </p:txBody>
      </p:sp>
      <p:sp>
        <p:nvSpPr>
          <p:cNvPr id="96" name="Right Arrow 95"/>
          <p:cNvSpPr/>
          <p:nvPr/>
        </p:nvSpPr>
        <p:spPr>
          <a:xfrm rot="10800000">
            <a:off x="5791200" y="5191125"/>
            <a:ext cx="762000" cy="219075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ight Arrow 97"/>
          <p:cNvSpPr/>
          <p:nvPr/>
        </p:nvSpPr>
        <p:spPr>
          <a:xfrm>
            <a:off x="6324600" y="3810000"/>
            <a:ext cx="685800" cy="228600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65248" name="Object 32"/>
          <p:cNvGraphicFramePr>
            <a:graphicFrameLocks noChangeAspect="1"/>
          </p:cNvGraphicFramePr>
          <p:nvPr/>
        </p:nvGraphicFramePr>
        <p:xfrm>
          <a:off x="6019800" y="4813300"/>
          <a:ext cx="333375" cy="334963"/>
        </p:xfrm>
        <a:graphic>
          <a:graphicData uri="http://schemas.openxmlformats.org/presentationml/2006/ole">
            <p:oleObj spid="_x0000_s265248" name="Equation" r:id="rId15" imgW="164880" imgH="164880" progId="Equation.3">
              <p:embed/>
            </p:oleObj>
          </a:graphicData>
        </a:graphic>
      </p:graphicFrame>
      <p:sp>
        <p:nvSpPr>
          <p:cNvPr id="106" name="Right Arrow 105"/>
          <p:cNvSpPr/>
          <p:nvPr/>
        </p:nvSpPr>
        <p:spPr>
          <a:xfrm rot="10800000">
            <a:off x="3352800" y="5181600"/>
            <a:ext cx="762000" cy="219075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Circular Arrow 111"/>
          <p:cNvSpPr/>
          <p:nvPr/>
        </p:nvSpPr>
        <p:spPr>
          <a:xfrm rot="5662051">
            <a:off x="7330922" y="3782946"/>
            <a:ext cx="1886909" cy="1600200"/>
          </a:xfrm>
          <a:prstGeom prst="circularArrow">
            <a:avLst>
              <a:gd name="adj1" fmla="val 6803"/>
              <a:gd name="adj2" fmla="val 1104889"/>
              <a:gd name="adj3" fmla="val 20582445"/>
              <a:gd name="adj4" fmla="val 12023024"/>
              <a:gd name="adj5" fmla="val 11792"/>
            </a:avLst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e-IL">
              <a:solidFill>
                <a:schemeClr val="lt1"/>
              </a:solidFill>
            </a:endParaRPr>
          </a:p>
        </p:txBody>
      </p:sp>
      <p:graphicFrame>
        <p:nvGraphicFramePr>
          <p:cNvPr id="265250" name="Object 4"/>
          <p:cNvGraphicFramePr>
            <a:graphicFrameLocks noChangeAspect="1"/>
          </p:cNvGraphicFramePr>
          <p:nvPr/>
        </p:nvGraphicFramePr>
        <p:xfrm>
          <a:off x="1066800" y="3733800"/>
          <a:ext cx="279400" cy="407988"/>
        </p:xfrm>
        <a:graphic>
          <a:graphicData uri="http://schemas.openxmlformats.org/presentationml/2006/ole">
            <p:oleObj spid="_x0000_s265250" name="Equation" r:id="rId16" imgW="139680" imgH="203040" progId="Equation.3">
              <p:embed/>
            </p:oleObj>
          </a:graphicData>
        </a:graphic>
      </p:graphicFrame>
      <p:sp>
        <p:nvSpPr>
          <p:cNvPr id="115" name="Rectangle 114"/>
          <p:cNvSpPr/>
          <p:nvPr/>
        </p:nvSpPr>
        <p:spPr>
          <a:xfrm>
            <a:off x="2895600" y="3657600"/>
            <a:ext cx="1219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smtClean="0"/>
              <a:t>Data</a:t>
            </a:r>
            <a:endParaRPr lang="en-US" sz="2000"/>
          </a:p>
        </p:txBody>
      </p:sp>
      <p:graphicFrame>
        <p:nvGraphicFramePr>
          <p:cNvPr id="265251" name="Object 4"/>
          <p:cNvGraphicFramePr>
            <a:graphicFrameLocks noChangeAspect="1"/>
          </p:cNvGraphicFramePr>
          <p:nvPr/>
        </p:nvGraphicFramePr>
        <p:xfrm>
          <a:off x="7467600" y="5257800"/>
          <a:ext cx="279400" cy="331788"/>
        </p:xfrm>
        <a:graphic>
          <a:graphicData uri="http://schemas.openxmlformats.org/presentationml/2006/ole">
            <p:oleObj spid="_x0000_s265251" name="Equation" r:id="rId17" imgW="139680" imgH="164880" progId="Equation.3">
              <p:embed/>
            </p:oleObj>
          </a:graphicData>
        </a:graphic>
      </p:graphicFrame>
      <p:graphicFrame>
        <p:nvGraphicFramePr>
          <p:cNvPr id="265252" name="Object 4"/>
          <p:cNvGraphicFramePr>
            <a:graphicFrameLocks noChangeAspect="1"/>
          </p:cNvGraphicFramePr>
          <p:nvPr/>
        </p:nvGraphicFramePr>
        <p:xfrm>
          <a:off x="7924800" y="3810000"/>
          <a:ext cx="381000" cy="484188"/>
        </p:xfrm>
        <a:graphic>
          <a:graphicData uri="http://schemas.openxmlformats.org/presentationml/2006/ole">
            <p:oleObj spid="_x0000_s265252" name="Equation" r:id="rId18" imgW="190440" imgH="241200" progId="Equation.3">
              <p:embed/>
            </p:oleObj>
          </a:graphicData>
        </a:graphic>
      </p:graphicFrame>
      <p:graphicFrame>
        <p:nvGraphicFramePr>
          <p:cNvPr id="265253" name="Object 4"/>
          <p:cNvGraphicFramePr>
            <a:graphicFrameLocks noChangeAspect="1"/>
          </p:cNvGraphicFramePr>
          <p:nvPr/>
        </p:nvGraphicFramePr>
        <p:xfrm>
          <a:off x="5181600" y="5334000"/>
          <a:ext cx="279400" cy="331788"/>
        </p:xfrm>
        <a:graphic>
          <a:graphicData uri="http://schemas.openxmlformats.org/presentationml/2006/ole">
            <p:oleObj spid="_x0000_s265253" name="Equation" r:id="rId19" imgW="139680" imgH="16488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5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65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65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65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65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 animBg="1"/>
      <p:bldP spid="50" grpId="0" animBg="1"/>
      <p:bldP spid="55" grpId="0" animBg="1"/>
      <p:bldP spid="67" grpId="0"/>
      <p:bldP spid="70" grpId="0" animBg="1"/>
      <p:bldP spid="71" grpId="0"/>
      <p:bldP spid="74" grpId="0"/>
      <p:bldP spid="78" grpId="0"/>
      <p:bldP spid="79" grpId="0"/>
      <p:bldP spid="80" grpId="0"/>
      <p:bldP spid="83" grpId="0"/>
      <p:bldP spid="87" grpId="0"/>
      <p:bldP spid="91" grpId="0"/>
      <p:bldP spid="94" grpId="0" animBg="1"/>
      <p:bldP spid="95" grpId="0"/>
      <p:bldP spid="96" grpId="0" animBg="1"/>
      <p:bldP spid="98" grpId="0" animBg="1"/>
      <p:bldP spid="106" grpId="0" animBg="1"/>
      <p:bldP spid="112" grpId="0" animBg="1"/>
      <p:bldP spid="1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85800" y="152400"/>
            <a:ext cx="76962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n-US" sz="3600" kern="0" smtClean="0">
                <a:solidFill>
                  <a:srgbClr val="B60009"/>
                </a:solidFill>
                <a:latin typeface="Arial"/>
                <a:cs typeface="Arial" charset="0"/>
              </a:rPr>
              <a:t>Compared algorithms</a:t>
            </a:r>
            <a:endParaRPr lang="en-US" sz="3600" kern="0">
              <a:solidFill>
                <a:srgbClr val="B60009"/>
              </a:solidFill>
              <a:latin typeface="Arial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09600" y="990600"/>
            <a:ext cx="68419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kern="0" smtClean="0">
                <a:solidFill>
                  <a:srgbClr val="C00000"/>
                </a:solidFill>
                <a:cs typeface="Arial" charset="0"/>
              </a:rPr>
              <a:t>Adaptive Trimmed Mean (ATM) Filter </a:t>
            </a:r>
            <a:r>
              <a:rPr lang="en-US" sz="2400" kern="0" smtClean="0">
                <a:cs typeface="Arial" charset="0"/>
              </a:rPr>
              <a:t>	</a:t>
            </a:r>
            <a:r>
              <a:rPr lang="en-US" sz="2000" i="1" kern="0" smtClean="0">
                <a:cs typeface="Arial" charset="0"/>
              </a:rPr>
              <a:t>Hsieh, ’98.</a:t>
            </a:r>
            <a:endParaRPr lang="en-US" sz="2400" i="1" kern="0" smtClean="0">
              <a:latin typeface="Arial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9600" y="3581400"/>
            <a:ext cx="771236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kern="0" smtClean="0">
                <a:solidFill>
                  <a:srgbClr val="C00000"/>
                </a:solidFill>
                <a:cs typeface="Arial" charset="0"/>
              </a:rPr>
              <a:t>Penalized Weighted Least Squares (PWLS) </a:t>
            </a:r>
            <a:r>
              <a:rPr lang="en-US" sz="2400" kern="0" smtClean="0">
                <a:cs typeface="Arial" charset="0"/>
              </a:rPr>
              <a:t>	</a:t>
            </a:r>
            <a:r>
              <a:rPr lang="en-US" sz="2000" i="1" kern="0" smtClean="0">
                <a:cs typeface="Arial" charset="0"/>
              </a:rPr>
              <a:t>Elbakri, Fessler, ’02.</a:t>
            </a:r>
            <a:endParaRPr lang="en-US" sz="2400" i="1" kern="0" smtClean="0">
              <a:latin typeface="Arial"/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5800" y="1447800"/>
            <a:ext cx="830580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800"/>
              </a:lnSpc>
              <a:buFont typeface="Arial" pitchFamily="34" charset="0"/>
              <a:buChar char="•"/>
            </a:pPr>
            <a:r>
              <a:rPr lang="en-US" sz="2000" kern="0" smtClean="0">
                <a:latin typeface="Arial"/>
                <a:cs typeface="Arial" charset="0"/>
              </a:rPr>
              <a:t> Extract M values from the neighborhood of a photon count    .</a:t>
            </a:r>
          </a:p>
          <a:p>
            <a:pPr>
              <a:lnSpc>
                <a:spcPts val="2800"/>
              </a:lnSpc>
              <a:buFont typeface="Arial" pitchFamily="34" charset="0"/>
              <a:buChar char="•"/>
            </a:pPr>
            <a:r>
              <a:rPr lang="en-US" sz="2000" kern="0" smtClean="0">
                <a:latin typeface="Arial"/>
                <a:cs typeface="Arial" charset="0"/>
              </a:rPr>
              <a:t> Remove             extreme values and compute the average of the rest.</a:t>
            </a:r>
          </a:p>
          <a:p>
            <a:pPr>
              <a:lnSpc>
                <a:spcPts val="2800"/>
              </a:lnSpc>
              <a:buFont typeface="Arial" pitchFamily="34" charset="0"/>
              <a:buChar char="•"/>
            </a:pPr>
            <a:r>
              <a:rPr lang="en-US" sz="2000" kern="0" smtClean="0">
                <a:latin typeface="Arial"/>
                <a:cs typeface="Arial" charset="0"/>
              </a:rPr>
              <a:t>            are data-dependent; computed through</a:t>
            </a:r>
          </a:p>
        </p:txBody>
      </p:sp>
      <p:graphicFrame>
        <p:nvGraphicFramePr>
          <p:cNvPr id="141314" name="Object 2"/>
          <p:cNvGraphicFramePr>
            <a:graphicFrameLocks noChangeAspect="1"/>
          </p:cNvGraphicFramePr>
          <p:nvPr/>
        </p:nvGraphicFramePr>
        <p:xfrm>
          <a:off x="1905000" y="1828800"/>
          <a:ext cx="841375" cy="381000"/>
        </p:xfrm>
        <a:graphic>
          <a:graphicData uri="http://schemas.openxmlformats.org/presentationml/2006/ole">
            <p:oleObj spid="_x0000_s141314" name="Equation" r:id="rId4" imgW="393480" imgH="177480" progId="Equation.3">
              <p:embed/>
            </p:oleObj>
          </a:graphicData>
        </a:graphic>
      </p:graphicFrame>
      <p:graphicFrame>
        <p:nvGraphicFramePr>
          <p:cNvPr id="141315" name="Object 3"/>
          <p:cNvGraphicFramePr>
            <a:graphicFrameLocks noChangeAspect="1"/>
          </p:cNvGraphicFramePr>
          <p:nvPr/>
        </p:nvGraphicFramePr>
        <p:xfrm>
          <a:off x="914400" y="2209800"/>
          <a:ext cx="733425" cy="436562"/>
        </p:xfrm>
        <a:graphic>
          <a:graphicData uri="http://schemas.openxmlformats.org/presentationml/2006/ole">
            <p:oleObj spid="_x0000_s141315" name="Equation" r:id="rId5" imgW="342720" imgH="203040" progId="Equation.3">
              <p:embed/>
            </p:oleObj>
          </a:graphicData>
        </a:graphic>
      </p:graphicFrame>
      <p:graphicFrame>
        <p:nvGraphicFramePr>
          <p:cNvPr id="141316" name="Object 4"/>
          <p:cNvGraphicFramePr>
            <a:graphicFrameLocks noChangeAspect="1"/>
          </p:cNvGraphicFramePr>
          <p:nvPr/>
        </p:nvGraphicFramePr>
        <p:xfrm>
          <a:off x="1347788" y="2578100"/>
          <a:ext cx="5351462" cy="954088"/>
        </p:xfrm>
        <a:graphic>
          <a:graphicData uri="http://schemas.openxmlformats.org/presentationml/2006/ole">
            <p:oleObj spid="_x0000_s141316" name="Equation" r:id="rId6" imgW="2501640" imgH="444240" progId="Equation.3">
              <p:embed/>
            </p:oleObj>
          </a:graphicData>
        </a:graphic>
      </p:graphicFrame>
      <p:sp>
        <p:nvSpPr>
          <p:cNvPr id="11" name="Rectangle 10"/>
          <p:cNvSpPr/>
          <p:nvPr/>
        </p:nvSpPr>
        <p:spPr>
          <a:xfrm>
            <a:off x="685800" y="4038600"/>
            <a:ext cx="8122736" cy="7342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</a:pPr>
            <a:r>
              <a:rPr lang="en-US" sz="2000" kern="0" smtClean="0">
                <a:latin typeface="Arial"/>
                <a:cs typeface="Arial" charset="0"/>
              </a:rPr>
              <a:t>2-nd order aproximation of a penalized log-likelihood expression for photon counts data:</a:t>
            </a:r>
          </a:p>
        </p:txBody>
      </p:sp>
      <p:graphicFrame>
        <p:nvGraphicFramePr>
          <p:cNvPr id="141317" name="Object 5"/>
          <p:cNvGraphicFramePr>
            <a:graphicFrameLocks noChangeAspect="1"/>
          </p:cNvGraphicFramePr>
          <p:nvPr/>
        </p:nvGraphicFramePr>
        <p:xfrm>
          <a:off x="795338" y="4876800"/>
          <a:ext cx="7605712" cy="763588"/>
        </p:xfrm>
        <a:graphic>
          <a:graphicData uri="http://schemas.openxmlformats.org/presentationml/2006/ole">
            <p:oleObj spid="_x0000_s141317" name="Equation" r:id="rId7" imgW="3555720" imgH="355320" progId="Equation.3">
              <p:embed/>
            </p:oleObj>
          </a:graphicData>
        </a:graphic>
      </p:graphicFrame>
      <p:graphicFrame>
        <p:nvGraphicFramePr>
          <p:cNvPr id="141318" name="Object 6"/>
          <p:cNvGraphicFramePr>
            <a:graphicFrameLocks noChangeAspect="1"/>
          </p:cNvGraphicFramePr>
          <p:nvPr/>
        </p:nvGraphicFramePr>
        <p:xfrm>
          <a:off x="7516813" y="1455738"/>
          <a:ext cx="352425" cy="490537"/>
        </p:xfrm>
        <a:graphic>
          <a:graphicData uri="http://schemas.openxmlformats.org/presentationml/2006/ole">
            <p:oleObj spid="_x0000_s141318" name="Equation" r:id="rId8" imgW="164880" imgH="228600" progId="Equation.3">
              <p:embed/>
            </p:oleObj>
          </a:graphicData>
        </a:graphic>
      </p:graphicFrame>
      <p:sp>
        <p:nvSpPr>
          <p:cNvPr id="14" name="Rectangle 13"/>
          <p:cNvSpPr/>
          <p:nvPr/>
        </p:nvSpPr>
        <p:spPr>
          <a:xfrm>
            <a:off x="6553200" y="5715000"/>
            <a:ext cx="2438400" cy="7225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</a:pPr>
            <a:r>
              <a:rPr lang="en-US" sz="1600" kern="0" smtClean="0">
                <a:latin typeface="Arial"/>
                <a:cs typeface="Arial" charset="0"/>
              </a:rPr>
              <a:t>Huber penalty (smoothed      norm).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733800" y="5715000"/>
            <a:ext cx="2743200" cy="759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</a:pPr>
            <a:r>
              <a:rPr lang="en-US" sz="1600" kern="0" smtClean="0">
                <a:latin typeface="Arial"/>
                <a:cs typeface="Arial" charset="0"/>
              </a:rPr>
              <a:t>Penalty weight. Controls variance-resolution tradeoff.</a:t>
            </a:r>
          </a:p>
        </p:txBody>
      </p:sp>
      <p:graphicFrame>
        <p:nvGraphicFramePr>
          <p:cNvPr id="141319" name="Object 7"/>
          <p:cNvGraphicFramePr>
            <a:graphicFrameLocks noChangeAspect="1"/>
          </p:cNvGraphicFramePr>
          <p:nvPr/>
        </p:nvGraphicFramePr>
        <p:xfrm>
          <a:off x="7696200" y="6096000"/>
          <a:ext cx="237624" cy="311150"/>
        </p:xfrm>
        <a:graphic>
          <a:graphicData uri="http://schemas.openxmlformats.org/presentationml/2006/ole">
            <p:oleObj spid="_x0000_s141319" name="Equation" r:id="rId9" imgW="164880" imgH="215640" progId="Equation.3">
              <p:embed/>
            </p:oleObj>
          </a:graphicData>
        </a:graphic>
      </p:graphicFrame>
      <p:sp>
        <p:nvSpPr>
          <p:cNvPr id="17" name="Up Arrow 16"/>
          <p:cNvSpPr/>
          <p:nvPr/>
        </p:nvSpPr>
        <p:spPr>
          <a:xfrm>
            <a:off x="7086600" y="5334000"/>
            <a:ext cx="76200" cy="457200"/>
          </a:xfrm>
          <a:prstGeom prst="upArrow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Up Arrow 17"/>
          <p:cNvSpPr/>
          <p:nvPr/>
        </p:nvSpPr>
        <p:spPr>
          <a:xfrm>
            <a:off x="5791200" y="5334000"/>
            <a:ext cx="76200" cy="457200"/>
          </a:xfrm>
          <a:prstGeom prst="upArrow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781800" y="2514600"/>
            <a:ext cx="21336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kern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/>
                <a:cs typeface="Arial" charset="0"/>
              </a:rPr>
              <a:t>In our experience: depends highly on the parameters.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85800" y="5867400"/>
            <a:ext cx="2133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kern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/>
                <a:cs typeface="Arial" charset="0"/>
              </a:rPr>
              <a:t>Works quite well.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4" grpId="0"/>
      <p:bldP spid="15" grpId="0"/>
      <p:bldP spid="17" grpId="0" animBg="1"/>
      <p:bldP spid="18" grpId="0" animBg="1"/>
      <p:bldP spid="2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23" name="Picture 3" descr="C:\N\PhD Talk\WS_parade_1c.ep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4800600"/>
            <a:ext cx="7239000" cy="1637202"/>
          </a:xfrm>
          <a:prstGeom prst="rect">
            <a:avLst/>
          </a:prstGeom>
          <a:noFill/>
        </p:spPr>
      </p:pic>
      <p:pic>
        <p:nvPicPr>
          <p:cNvPr id="184322" name="Picture 2" descr="C:\N\PhD Talk\WS_parade_1b.ep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3124200"/>
            <a:ext cx="7239000" cy="1637202"/>
          </a:xfrm>
          <a:prstGeom prst="rect">
            <a:avLst/>
          </a:prstGeom>
          <a:noFill/>
        </p:spPr>
      </p:pic>
      <p:pic>
        <p:nvPicPr>
          <p:cNvPr id="164878" name="Picture 14" descr="C:\N\PhD Talk\DS_orig_1.ep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26050" y="228600"/>
            <a:ext cx="2797249" cy="2133600"/>
          </a:xfrm>
          <a:prstGeom prst="rect">
            <a:avLst/>
          </a:prstGeom>
          <a:noFill/>
        </p:spPr>
      </p:pic>
      <p:pic>
        <p:nvPicPr>
          <p:cNvPr id="164876" name="Picture 12" descr="C:\N\PhD Talk\DS_parade_1a.ep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24200" y="1066800"/>
            <a:ext cx="1828800" cy="1611516"/>
          </a:xfrm>
          <a:prstGeom prst="rect">
            <a:avLst/>
          </a:prstGeom>
          <a:noFill/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533400" y="152400"/>
            <a:ext cx="37338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0" smtClean="0">
                <a:solidFill>
                  <a:srgbClr val="B60009"/>
                </a:solidFill>
                <a:latin typeface="Arial"/>
                <a:ea typeface="+mn-ea"/>
                <a:cs typeface="Arial" charset="0"/>
              </a:rPr>
              <a:t>Empirical results</a:t>
            </a:r>
            <a:endParaRPr lang="en-US" sz="3600" kern="0">
              <a:solidFill>
                <a:srgbClr val="B60009"/>
              </a:solidFill>
              <a:latin typeface="Arial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8600" y="2286000"/>
            <a:ext cx="2209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Thighs</a:t>
            </a:r>
            <a:r>
              <a:rPr kumimoji="0" lang="en-US" sz="2000" b="0" i="0" u="none" strike="noStrike" kern="0" cap="none" spc="0" normalizeH="0" noProof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 section</a:t>
            </a:r>
            <a:endParaRPr lang="en-US" sz="200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rot="10800000" flipV="1">
            <a:off x="3352800" y="914400"/>
            <a:ext cx="4038600" cy="1524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4953000" y="1905000"/>
            <a:ext cx="3581400" cy="762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3" name="Table 32"/>
          <p:cNvGraphicFramePr>
            <a:graphicFrameLocks noGrp="1"/>
          </p:cNvGraphicFramePr>
          <p:nvPr/>
        </p:nvGraphicFramePr>
        <p:xfrm>
          <a:off x="381000" y="2723432"/>
          <a:ext cx="7239000" cy="37084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tableStyleId>{2D5ABB26-0587-4C30-8999-92F81FD0307C}</a:tableStyleId>
              </a:tblPr>
              <a:tblGrid>
                <a:gridCol w="1809750"/>
                <a:gridCol w="1809750"/>
                <a:gridCol w="1809750"/>
                <a:gridCol w="180975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b="0" smtClean="0">
                          <a:solidFill>
                            <a:schemeClr val="tx1"/>
                          </a:solidFill>
                        </a:rPr>
                        <a:t>FBP, 25.76 dB</a:t>
                      </a:r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smtClean="0"/>
                        <a:t> ATM, 28.32 </a:t>
                      </a:r>
                      <a:r>
                        <a:rPr lang="en-US" sz="1600" baseline="0" smtClean="0"/>
                        <a:t>dB</a:t>
                      </a:r>
                      <a:endParaRPr lang="en-US" sz="160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smtClean="0"/>
                        <a:t>PWLS, 28.90</a:t>
                      </a:r>
                      <a:r>
                        <a:rPr lang="en-US" sz="1600" baseline="0" smtClean="0"/>
                        <a:t> dB</a:t>
                      </a:r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smtClean="0"/>
                        <a:t>Sparse, 29.62 dB</a:t>
                      </a:r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0" name="Rectangle 39"/>
          <p:cNvSpPr/>
          <p:nvPr/>
        </p:nvSpPr>
        <p:spPr>
          <a:xfrm>
            <a:off x="7772400" y="4953000"/>
            <a:ext cx="1066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kern="0" smtClean="0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Error images</a:t>
            </a:r>
            <a:endParaRPr lang="en-US" sz="200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620000" y="3352800"/>
            <a:ext cx="1295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kern="0" smtClean="0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Recon. in </a:t>
            </a:r>
            <a:br>
              <a:rPr lang="en-US" kern="0" smtClean="0">
                <a:solidFill>
                  <a:schemeClr val="accent6">
                    <a:lumMod val="50000"/>
                  </a:schemeClr>
                </a:solidFill>
                <a:cs typeface="Arial" charset="0"/>
              </a:rPr>
            </a:br>
            <a:r>
              <a:rPr lang="en-US" kern="0" smtClean="0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[-220,350] HU</a:t>
            </a:r>
            <a:endParaRPr lang="en-US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305" name="Picture 9" descr="C:\N\PhD Talk\DS_orig_2.ep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26049" y="228601"/>
            <a:ext cx="2797250" cy="2133600"/>
          </a:xfrm>
          <a:prstGeom prst="rect">
            <a:avLst/>
          </a:prstGeom>
          <a:noFill/>
        </p:spPr>
      </p:pic>
      <p:pic>
        <p:nvPicPr>
          <p:cNvPr id="185347" name="Picture 3" descr="C:\N\PhD Talk\WS_parade_2c.ep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4724400"/>
            <a:ext cx="7239000" cy="1637202"/>
          </a:xfrm>
          <a:prstGeom prst="rect">
            <a:avLst/>
          </a:prstGeom>
          <a:noFill/>
        </p:spPr>
      </p:pic>
      <p:pic>
        <p:nvPicPr>
          <p:cNvPr id="185346" name="Picture 2" descr="C:\N\PhD Talk\WS_parade_2b.ep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3124200"/>
            <a:ext cx="7239000" cy="1637202"/>
          </a:xfrm>
          <a:prstGeom prst="rect">
            <a:avLst/>
          </a:prstGeom>
          <a:noFill/>
        </p:spPr>
      </p:pic>
      <p:cxnSp>
        <p:nvCxnSpPr>
          <p:cNvPr id="7" name="Straight Connector 6"/>
          <p:cNvCxnSpPr/>
          <p:nvPr/>
        </p:nvCxnSpPr>
        <p:spPr>
          <a:xfrm rot="10800000">
            <a:off x="4953000" y="1066800"/>
            <a:ext cx="2743200" cy="2286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3306" name="Picture 10" descr="C:\N\PhD Talk\DS_parade_2a.ep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24200" y="1066799"/>
            <a:ext cx="1828800" cy="1611517"/>
          </a:xfrm>
          <a:prstGeom prst="rect">
            <a:avLst/>
          </a:prstGeom>
          <a:noFill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33400" y="152400"/>
            <a:ext cx="37338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0" smtClean="0">
                <a:solidFill>
                  <a:srgbClr val="B60009"/>
                </a:solidFill>
                <a:latin typeface="Arial"/>
                <a:ea typeface="+mn-ea"/>
                <a:cs typeface="Arial" charset="0"/>
              </a:rPr>
              <a:t>Empirical results</a:t>
            </a:r>
            <a:endParaRPr lang="en-US" sz="3600" kern="0">
              <a:solidFill>
                <a:srgbClr val="B60009"/>
              </a:solidFill>
              <a:latin typeface="Arial"/>
              <a:cs typeface="Arial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 rot="10800000" flipV="1">
            <a:off x="4953000" y="2362200"/>
            <a:ext cx="2743200" cy="3048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381000" y="2723432"/>
          <a:ext cx="7239000" cy="37084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tableStyleId>{2D5ABB26-0587-4C30-8999-92F81FD0307C}</a:tableStyleId>
              </a:tblPr>
              <a:tblGrid>
                <a:gridCol w="1809750"/>
                <a:gridCol w="1809750"/>
                <a:gridCol w="1809750"/>
                <a:gridCol w="180975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b="0" smtClean="0">
                          <a:solidFill>
                            <a:schemeClr val="tx1"/>
                          </a:solidFill>
                        </a:rPr>
                        <a:t>FBP, 25.26</a:t>
                      </a:r>
                      <a:r>
                        <a:rPr lang="en-US" sz="1600" b="0" baseline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="0" smtClean="0">
                          <a:solidFill>
                            <a:schemeClr val="tx1"/>
                          </a:solidFill>
                        </a:rPr>
                        <a:t>dB</a:t>
                      </a:r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smtClean="0"/>
                        <a:t> ATM, 27.46 </a:t>
                      </a:r>
                      <a:r>
                        <a:rPr lang="en-US" sz="1600" baseline="0" smtClean="0"/>
                        <a:t>dB</a:t>
                      </a:r>
                      <a:endParaRPr lang="en-US" sz="160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smtClean="0"/>
                        <a:t>PWLS, 28.26</a:t>
                      </a:r>
                      <a:r>
                        <a:rPr lang="en-US" sz="1600" baseline="0" smtClean="0"/>
                        <a:t> dB</a:t>
                      </a:r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smtClean="0"/>
                        <a:t>Sparse</a:t>
                      </a:r>
                      <a:r>
                        <a:rPr lang="en-US" sz="1600" baseline="0" smtClean="0"/>
                        <a:t>, </a:t>
                      </a:r>
                      <a:r>
                        <a:rPr lang="en-US" sz="1600" smtClean="0"/>
                        <a:t>27.94 dB</a:t>
                      </a:r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7772400" y="4953000"/>
            <a:ext cx="1066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kern="0" smtClean="0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Error images</a:t>
            </a:r>
            <a:endParaRPr lang="en-US" sz="200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620000" y="3352800"/>
            <a:ext cx="1295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kern="0" smtClean="0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Recon. in </a:t>
            </a:r>
            <a:br>
              <a:rPr lang="en-US" kern="0" smtClean="0">
                <a:solidFill>
                  <a:schemeClr val="accent6">
                    <a:lumMod val="50000"/>
                  </a:schemeClr>
                </a:solidFill>
                <a:cs typeface="Arial" charset="0"/>
              </a:rPr>
            </a:br>
            <a:r>
              <a:rPr lang="en-US" kern="0" smtClean="0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[-220,350] HU</a:t>
            </a:r>
            <a:endParaRPr lang="en-US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28600" y="2286000"/>
            <a:ext cx="2209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Thighs</a:t>
            </a:r>
            <a:r>
              <a:rPr kumimoji="0" lang="en-US" sz="2000" b="0" i="0" u="none" strike="noStrike" kern="0" cap="none" spc="0" normalizeH="0" noProof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 section</a:t>
            </a:r>
            <a:endParaRPr lang="en-US" sz="200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400" name="Picture 8" descr="C:\N\PhD Talk\DS_orig_5.ep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05600" y="228600"/>
            <a:ext cx="1977334" cy="2370138"/>
          </a:xfrm>
          <a:prstGeom prst="rect">
            <a:avLst/>
          </a:prstGeom>
          <a:noFill/>
        </p:spPr>
      </p:pic>
      <p:pic>
        <p:nvPicPr>
          <p:cNvPr id="187399" name="Picture 7" descr="C:\N\PhD Talk\DS_parade_5a.ep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0400" y="990600"/>
            <a:ext cx="1738044" cy="1524000"/>
          </a:xfrm>
          <a:prstGeom prst="rect">
            <a:avLst/>
          </a:prstGeom>
          <a:noFill/>
        </p:spPr>
      </p:pic>
      <p:pic>
        <p:nvPicPr>
          <p:cNvPr id="187397" name="Picture 5" descr="C:\N\PhD Talk\WS_parade_5b.ep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1000" y="3124200"/>
            <a:ext cx="7075394" cy="1600200"/>
          </a:xfrm>
          <a:prstGeom prst="rect">
            <a:avLst/>
          </a:prstGeom>
          <a:noFill/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33400" y="152400"/>
            <a:ext cx="37338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0" smtClean="0">
                <a:solidFill>
                  <a:srgbClr val="B60009"/>
                </a:solidFill>
                <a:latin typeface="Arial"/>
                <a:ea typeface="+mn-ea"/>
                <a:cs typeface="Arial" charset="0"/>
              </a:rPr>
              <a:t>Empirical results</a:t>
            </a:r>
            <a:endParaRPr lang="en-US" sz="3600" kern="0">
              <a:solidFill>
                <a:srgbClr val="B60009"/>
              </a:solidFill>
              <a:latin typeface="Arial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8600" y="2286000"/>
            <a:ext cx="2209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Head </a:t>
            </a:r>
            <a:r>
              <a:rPr kumimoji="0" lang="en-US" sz="2000" b="0" i="0" u="none" strike="noStrike" kern="0" cap="none" spc="0" normalizeH="0" noProof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section</a:t>
            </a:r>
            <a:endParaRPr lang="en-US" sz="200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3200400" y="304800"/>
            <a:ext cx="3810000" cy="6858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4876800" y="1600200"/>
            <a:ext cx="3505200" cy="9144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381000" y="2667000"/>
          <a:ext cx="7010400" cy="37084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tableStyleId>{2D5ABB26-0587-4C30-8999-92F81FD0307C}</a:tableStyleId>
              </a:tblPr>
              <a:tblGrid>
                <a:gridCol w="1752600"/>
                <a:gridCol w="1752600"/>
                <a:gridCol w="1752600"/>
                <a:gridCol w="17526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b="0" smtClean="0">
                          <a:solidFill>
                            <a:schemeClr val="tx1"/>
                          </a:solidFill>
                        </a:rPr>
                        <a:t>FBP, 29.84 dB</a:t>
                      </a:r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smtClean="0"/>
                        <a:t> ATM, 29.83 </a:t>
                      </a:r>
                      <a:r>
                        <a:rPr lang="en-US" sz="1600" baseline="0" smtClean="0"/>
                        <a:t>dB</a:t>
                      </a:r>
                      <a:endParaRPr lang="en-US" sz="160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smtClean="0"/>
                        <a:t>PWLS, 31.02</a:t>
                      </a:r>
                      <a:r>
                        <a:rPr lang="en-US" sz="1600" baseline="0" smtClean="0"/>
                        <a:t> dB</a:t>
                      </a:r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smtClean="0"/>
                        <a:t>Sparse, 32.36 dB</a:t>
                      </a:r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7772400" y="4953000"/>
            <a:ext cx="1066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kern="0" smtClean="0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Error images</a:t>
            </a:r>
            <a:endParaRPr lang="en-US" sz="200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00" y="3352800"/>
            <a:ext cx="1295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kern="0" smtClean="0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Recon. in </a:t>
            </a:r>
            <a:br>
              <a:rPr lang="en-US" kern="0" smtClean="0">
                <a:solidFill>
                  <a:schemeClr val="accent6">
                    <a:lumMod val="50000"/>
                  </a:schemeClr>
                </a:solidFill>
                <a:cs typeface="Arial" charset="0"/>
              </a:rPr>
            </a:br>
            <a:r>
              <a:rPr lang="en-US" kern="0" smtClean="0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 [-170,250] HU</a:t>
            </a:r>
            <a:endParaRPr lang="en-US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87401" name="Picture 9" descr="C:\N\PhD Talk\WS_parade_5c.ep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" y="4876800"/>
            <a:ext cx="7010400" cy="1585501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304800" y="914400"/>
            <a:ext cx="2362200" cy="10683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600"/>
              </a:lnSpc>
            </a:pPr>
            <a:r>
              <a:rPr lang="en-US" kern="0" smtClean="0">
                <a:latin typeface="Arial"/>
                <a:cs typeface="Arial" charset="0"/>
              </a:rPr>
              <a:t>Same parameters, new anatomical region.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457200" y="838200"/>
          <a:ext cx="8229600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Rounded Rectangle 8"/>
          <p:cNvSpPr/>
          <p:nvPr/>
        </p:nvSpPr>
        <p:spPr>
          <a:xfrm>
            <a:off x="381000" y="4038600"/>
            <a:ext cx="8382000" cy="7620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e-I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81000" y="152400"/>
            <a:ext cx="87630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0" smtClean="0">
                <a:solidFill>
                  <a:srgbClr val="B60009"/>
                </a:solidFill>
                <a:latin typeface="Arial"/>
                <a:ea typeface="+mn-ea"/>
                <a:cs typeface="Arial" charset="0"/>
              </a:rPr>
              <a:t>Learned shrinkage in a transform domain</a:t>
            </a:r>
            <a:endParaRPr lang="en-US" sz="3600" kern="0">
              <a:solidFill>
                <a:srgbClr val="B60009"/>
              </a:solidFill>
              <a:latin typeface="Arial"/>
              <a:cs typeface="Arial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505200" y="1828800"/>
            <a:ext cx="1844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mtClean="0"/>
              <a:t>Scalar shrinkage functions</a:t>
            </a:r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04800" y="4038600"/>
            <a:ext cx="708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mtClean="0">
                <a:solidFill>
                  <a:srgbClr val="C00000"/>
                </a:solidFill>
              </a:rPr>
              <a:t>Denosing by shrinkage of wavelet coeffs: Donoho &amp; Johnston, 1994. </a:t>
            </a:r>
            <a:br>
              <a:rPr lang="en-US" smtClean="0">
                <a:solidFill>
                  <a:srgbClr val="C00000"/>
                </a:solidFill>
              </a:rPr>
            </a:br>
            <a:r>
              <a:rPr lang="en-US" smtClean="0">
                <a:solidFill>
                  <a:srgbClr val="C00000"/>
                </a:solidFill>
              </a:rPr>
              <a:t>  </a:t>
            </a:r>
            <a:r>
              <a:rPr lang="en-US" smtClean="0"/>
              <a:t>The tool: Descriptive functions for descriptive dictionary.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3657600" y="2514600"/>
            <a:ext cx="1600200" cy="1371600"/>
            <a:chOff x="3505200" y="2818606"/>
            <a:chExt cx="1752600" cy="1524000"/>
          </a:xfrm>
        </p:grpSpPr>
        <p:cxnSp>
          <p:nvCxnSpPr>
            <p:cNvPr id="21" name="Straight Connector 20"/>
            <p:cNvCxnSpPr/>
            <p:nvPr/>
          </p:nvCxnSpPr>
          <p:spPr>
            <a:xfrm rot="10800000" flipV="1">
              <a:off x="3505200" y="2818606"/>
              <a:ext cx="1752600" cy="152400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Freeform 21"/>
            <p:cNvSpPr/>
            <p:nvPr/>
          </p:nvSpPr>
          <p:spPr>
            <a:xfrm>
              <a:off x="4389120" y="3025435"/>
              <a:ext cx="640080" cy="539387"/>
            </a:xfrm>
            <a:custGeom>
              <a:avLst/>
              <a:gdLst>
                <a:gd name="connsiteX0" fmla="*/ 1039586 w 1039586"/>
                <a:gd name="connsiteY0" fmla="*/ 0 h 865958"/>
                <a:gd name="connsiteX1" fmla="*/ 879566 w 1039586"/>
                <a:gd name="connsiteY1" fmla="*/ 143691 h 865958"/>
                <a:gd name="connsiteX2" fmla="*/ 732609 w 1039586"/>
                <a:gd name="connsiteY2" fmla="*/ 359228 h 865958"/>
                <a:gd name="connsiteX3" fmla="*/ 611777 w 1039586"/>
                <a:gd name="connsiteY3" fmla="*/ 519248 h 865958"/>
                <a:gd name="connsiteX4" fmla="*/ 481149 w 1039586"/>
                <a:gd name="connsiteY4" fmla="*/ 666205 h 865958"/>
                <a:gd name="connsiteX5" fmla="*/ 357051 w 1039586"/>
                <a:gd name="connsiteY5" fmla="*/ 738051 h 865958"/>
                <a:gd name="connsiteX6" fmla="*/ 187234 w 1039586"/>
                <a:gd name="connsiteY6" fmla="*/ 793568 h 865958"/>
                <a:gd name="connsiteX7" fmla="*/ 27214 w 1039586"/>
                <a:gd name="connsiteY7" fmla="*/ 855617 h 865958"/>
                <a:gd name="connsiteX8" fmla="*/ 23949 w 1039586"/>
                <a:gd name="connsiteY8" fmla="*/ 855617 h 865958"/>
                <a:gd name="connsiteX9" fmla="*/ 23949 w 1039586"/>
                <a:gd name="connsiteY9" fmla="*/ 855617 h 865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39586" h="865958">
                  <a:moveTo>
                    <a:pt x="1039586" y="0"/>
                  </a:moveTo>
                  <a:cubicBezTo>
                    <a:pt x="985157" y="41910"/>
                    <a:pt x="930729" y="83820"/>
                    <a:pt x="879566" y="143691"/>
                  </a:cubicBezTo>
                  <a:cubicBezTo>
                    <a:pt x="828403" y="203562"/>
                    <a:pt x="777240" y="296635"/>
                    <a:pt x="732609" y="359228"/>
                  </a:cubicBezTo>
                  <a:cubicBezTo>
                    <a:pt x="687978" y="421821"/>
                    <a:pt x="653687" y="468085"/>
                    <a:pt x="611777" y="519248"/>
                  </a:cubicBezTo>
                  <a:cubicBezTo>
                    <a:pt x="569867" y="570411"/>
                    <a:pt x="523603" y="629738"/>
                    <a:pt x="481149" y="666205"/>
                  </a:cubicBezTo>
                  <a:cubicBezTo>
                    <a:pt x="438695" y="702672"/>
                    <a:pt x="406037" y="716824"/>
                    <a:pt x="357051" y="738051"/>
                  </a:cubicBezTo>
                  <a:cubicBezTo>
                    <a:pt x="308065" y="759278"/>
                    <a:pt x="242207" y="773974"/>
                    <a:pt x="187234" y="793568"/>
                  </a:cubicBezTo>
                  <a:cubicBezTo>
                    <a:pt x="132261" y="813162"/>
                    <a:pt x="54428" y="845276"/>
                    <a:pt x="27214" y="855617"/>
                  </a:cubicBezTo>
                  <a:cubicBezTo>
                    <a:pt x="0" y="865958"/>
                    <a:pt x="23949" y="855617"/>
                    <a:pt x="23949" y="855617"/>
                  </a:cubicBezTo>
                  <a:lnTo>
                    <a:pt x="23949" y="855617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n w="76200"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23" name="Freeform 22"/>
            <p:cNvSpPr/>
            <p:nvPr/>
          </p:nvSpPr>
          <p:spPr>
            <a:xfrm rot="10800000">
              <a:off x="3733800" y="3580606"/>
              <a:ext cx="640080" cy="539387"/>
            </a:xfrm>
            <a:custGeom>
              <a:avLst/>
              <a:gdLst>
                <a:gd name="connsiteX0" fmla="*/ 1039586 w 1039586"/>
                <a:gd name="connsiteY0" fmla="*/ 0 h 865958"/>
                <a:gd name="connsiteX1" fmla="*/ 879566 w 1039586"/>
                <a:gd name="connsiteY1" fmla="*/ 143691 h 865958"/>
                <a:gd name="connsiteX2" fmla="*/ 732609 w 1039586"/>
                <a:gd name="connsiteY2" fmla="*/ 359228 h 865958"/>
                <a:gd name="connsiteX3" fmla="*/ 611777 w 1039586"/>
                <a:gd name="connsiteY3" fmla="*/ 519248 h 865958"/>
                <a:gd name="connsiteX4" fmla="*/ 481149 w 1039586"/>
                <a:gd name="connsiteY4" fmla="*/ 666205 h 865958"/>
                <a:gd name="connsiteX5" fmla="*/ 357051 w 1039586"/>
                <a:gd name="connsiteY5" fmla="*/ 738051 h 865958"/>
                <a:gd name="connsiteX6" fmla="*/ 187234 w 1039586"/>
                <a:gd name="connsiteY6" fmla="*/ 793568 h 865958"/>
                <a:gd name="connsiteX7" fmla="*/ 27214 w 1039586"/>
                <a:gd name="connsiteY7" fmla="*/ 855617 h 865958"/>
                <a:gd name="connsiteX8" fmla="*/ 23949 w 1039586"/>
                <a:gd name="connsiteY8" fmla="*/ 855617 h 865958"/>
                <a:gd name="connsiteX9" fmla="*/ 23949 w 1039586"/>
                <a:gd name="connsiteY9" fmla="*/ 855617 h 865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39586" h="865958">
                  <a:moveTo>
                    <a:pt x="1039586" y="0"/>
                  </a:moveTo>
                  <a:cubicBezTo>
                    <a:pt x="985157" y="41910"/>
                    <a:pt x="930729" y="83820"/>
                    <a:pt x="879566" y="143691"/>
                  </a:cubicBezTo>
                  <a:cubicBezTo>
                    <a:pt x="828403" y="203562"/>
                    <a:pt x="777240" y="296635"/>
                    <a:pt x="732609" y="359228"/>
                  </a:cubicBezTo>
                  <a:cubicBezTo>
                    <a:pt x="687978" y="421821"/>
                    <a:pt x="653687" y="468085"/>
                    <a:pt x="611777" y="519248"/>
                  </a:cubicBezTo>
                  <a:cubicBezTo>
                    <a:pt x="569867" y="570411"/>
                    <a:pt x="523603" y="629738"/>
                    <a:pt x="481149" y="666205"/>
                  </a:cubicBezTo>
                  <a:cubicBezTo>
                    <a:pt x="438695" y="702672"/>
                    <a:pt x="406037" y="716824"/>
                    <a:pt x="357051" y="738051"/>
                  </a:cubicBezTo>
                  <a:cubicBezTo>
                    <a:pt x="308065" y="759278"/>
                    <a:pt x="242207" y="773974"/>
                    <a:pt x="187234" y="793568"/>
                  </a:cubicBezTo>
                  <a:cubicBezTo>
                    <a:pt x="132261" y="813162"/>
                    <a:pt x="54428" y="845276"/>
                    <a:pt x="27214" y="855617"/>
                  </a:cubicBezTo>
                  <a:cubicBezTo>
                    <a:pt x="0" y="865958"/>
                    <a:pt x="23949" y="855617"/>
                    <a:pt x="23949" y="855617"/>
                  </a:cubicBezTo>
                  <a:lnTo>
                    <a:pt x="23949" y="855617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n w="76200">
                  <a:solidFill>
                    <a:sysClr val="windowText" lastClr="000000"/>
                  </a:solidFill>
                </a:ln>
              </a:endParaRPr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>
              <a:off x="3505200" y="3580606"/>
              <a:ext cx="1752600" cy="1588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rot="5400000" flipH="1" flipV="1">
              <a:off x="3582194" y="3580606"/>
              <a:ext cx="1523206" cy="794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6" name="Rectangle 25"/>
            <p:cNvSpPr/>
            <p:nvPr/>
          </p:nvSpPr>
          <p:spPr>
            <a:xfrm>
              <a:off x="4495800" y="3733006"/>
              <a:ext cx="62068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mtClean="0"/>
                <a:t>LUT</a:t>
              </a:r>
              <a:endParaRPr lang="en-US"/>
            </a:p>
          </p:txBody>
        </p:sp>
      </p:grpSp>
      <p:sp>
        <p:nvSpPr>
          <p:cNvPr id="27" name="Rectangle 26"/>
          <p:cNvSpPr/>
          <p:nvPr/>
        </p:nvSpPr>
        <p:spPr>
          <a:xfrm>
            <a:off x="5943600" y="2743200"/>
            <a:ext cx="2590800" cy="646331"/>
          </a:xfrm>
          <a:prstGeom prst="rect">
            <a:avLst/>
          </a:prstGeom>
          <a:ln w="28575" cmpd="dbl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mtClean="0"/>
              <a:t>Examples of     : Discrete Cosines, Wavelets, etc.</a:t>
            </a:r>
            <a:endParaRPr lang="en-US"/>
          </a:p>
        </p:txBody>
      </p:sp>
      <p:graphicFrame>
        <p:nvGraphicFramePr>
          <p:cNvPr id="28" name="Object 8"/>
          <p:cNvGraphicFramePr>
            <a:graphicFrameLocks noChangeAspect="1"/>
          </p:cNvGraphicFramePr>
          <p:nvPr/>
        </p:nvGraphicFramePr>
        <p:xfrm>
          <a:off x="2590801" y="1752601"/>
          <a:ext cx="431896" cy="381000"/>
        </p:xfrm>
        <a:graphic>
          <a:graphicData uri="http://schemas.openxmlformats.org/presentationml/2006/ole">
            <p:oleObj spid="_x0000_s117766" name="Equation" r:id="rId4" imgW="215640" imgH="190440" progId="">
              <p:embed/>
            </p:oleObj>
          </a:graphicData>
        </a:graphic>
      </p:graphicFrame>
      <p:graphicFrame>
        <p:nvGraphicFramePr>
          <p:cNvPr id="30" name="Object 10"/>
          <p:cNvGraphicFramePr>
            <a:graphicFrameLocks noChangeAspect="1"/>
          </p:cNvGraphicFramePr>
          <p:nvPr/>
        </p:nvGraphicFramePr>
        <p:xfrm>
          <a:off x="7239000" y="2743200"/>
          <a:ext cx="304800" cy="304800"/>
        </p:xfrm>
        <a:graphic>
          <a:graphicData uri="http://schemas.openxmlformats.org/presentationml/2006/ole">
            <p:oleObj spid="_x0000_s117768" name="Equation" r:id="rId5" imgW="164880" imgH="164880" progId="">
              <p:embed/>
            </p:oleObj>
          </a:graphicData>
        </a:graphic>
      </p:graphicFrame>
      <p:graphicFrame>
        <p:nvGraphicFramePr>
          <p:cNvPr id="31" name="Diagram 30"/>
          <p:cNvGraphicFramePr/>
          <p:nvPr/>
        </p:nvGraphicFramePr>
        <p:xfrm>
          <a:off x="228600" y="533400"/>
          <a:ext cx="8610600" cy="1752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34" name="Rectangle 33"/>
          <p:cNvSpPr/>
          <p:nvPr/>
        </p:nvSpPr>
        <p:spPr>
          <a:xfrm>
            <a:off x="5410200" y="1828800"/>
            <a:ext cx="11476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/>
              <a:t>Dictionary</a:t>
            </a:r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828800" y="2057400"/>
            <a:ext cx="17572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mtClean="0"/>
              <a:t>(pseudo-inverse)</a:t>
            </a:r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152400" y="2743200"/>
            <a:ext cx="3429000" cy="923330"/>
          </a:xfrm>
          <a:prstGeom prst="rect">
            <a:avLst/>
          </a:prstGeom>
          <a:ln w="28575" cmpd="dbl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mtClean="0"/>
              <a:t> Denoising by supression of small coefficients, which usually </a:t>
            </a:r>
            <a:br>
              <a:rPr lang="en-US" smtClean="0"/>
            </a:br>
            <a:r>
              <a:rPr lang="en-US" smtClean="0"/>
              <a:t>contain the noise.</a:t>
            </a:r>
          </a:p>
        </p:txBody>
      </p:sp>
      <p:graphicFrame>
        <p:nvGraphicFramePr>
          <p:cNvPr id="117769" name="Object 9"/>
          <p:cNvGraphicFramePr>
            <a:graphicFrameLocks noChangeAspect="1"/>
          </p:cNvGraphicFramePr>
          <p:nvPr/>
        </p:nvGraphicFramePr>
        <p:xfrm>
          <a:off x="6553200" y="1828800"/>
          <a:ext cx="304800" cy="304800"/>
        </p:xfrm>
        <a:graphic>
          <a:graphicData uri="http://schemas.openxmlformats.org/presentationml/2006/ole">
            <p:oleObj spid="_x0000_s117769" name="Equation" r:id="rId11" imgW="164880" imgH="164880" progId="">
              <p:embed/>
            </p:oleObj>
          </a:graphicData>
        </a:graphic>
      </p:graphicFrame>
      <p:sp>
        <p:nvSpPr>
          <p:cNvPr id="37" name="Rectangle 36"/>
          <p:cNvSpPr/>
          <p:nvPr/>
        </p:nvSpPr>
        <p:spPr>
          <a:xfrm>
            <a:off x="304800" y="5562600"/>
            <a:ext cx="7696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b="1" smtClean="0">
                <a:solidFill>
                  <a:srgbClr val="C00000"/>
                </a:solidFill>
              </a:rPr>
              <a:t>Our goal: </a:t>
            </a:r>
            <a:r>
              <a:rPr lang="en-US" b="1" smtClean="0">
                <a:solidFill>
                  <a:srgbClr val="C00000"/>
                </a:solidFill>
              </a:rPr>
              <a:t>Solving non-linear inverse </a:t>
            </a:r>
            <a:r>
              <a:rPr lang="en-US" b="1" smtClean="0">
                <a:solidFill>
                  <a:srgbClr val="C00000"/>
                </a:solidFill>
              </a:rPr>
              <a:t>problems. </a:t>
            </a:r>
            <a:r>
              <a:rPr lang="en-US" b="1" smtClean="0">
                <a:solidFill>
                  <a:srgbClr val="7030A0"/>
                </a:solidFill>
              </a:rPr>
              <a:t/>
            </a:r>
            <a:br>
              <a:rPr lang="en-US" b="1" smtClean="0">
                <a:solidFill>
                  <a:srgbClr val="7030A0"/>
                </a:solidFill>
              </a:rPr>
            </a:br>
            <a:r>
              <a:rPr lang="en-US" b="1" smtClean="0">
                <a:solidFill>
                  <a:srgbClr val="7030A0"/>
                </a:solidFill>
              </a:rPr>
              <a:t> </a:t>
            </a:r>
            <a:r>
              <a:rPr lang="en-US" b="1" smtClean="0"/>
              <a:t>The tool: Learned functions for learned dictionary in a look-ahead training.</a:t>
            </a:r>
            <a:endParaRPr lang="en-US" b="1"/>
          </a:p>
        </p:txBody>
      </p:sp>
      <p:sp>
        <p:nvSpPr>
          <p:cNvPr id="29" name="Rectangle 28"/>
          <p:cNvSpPr/>
          <p:nvPr/>
        </p:nvSpPr>
        <p:spPr>
          <a:xfrm>
            <a:off x="304800" y="4800600"/>
            <a:ext cx="6781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mtClean="0">
                <a:solidFill>
                  <a:srgbClr val="C00000"/>
                </a:solidFill>
              </a:rPr>
              <a:t>Denoising with learned shrinkage functions: Hel-Or and Shaked, 2002.</a:t>
            </a:r>
            <a:br>
              <a:rPr lang="en-US" smtClean="0">
                <a:solidFill>
                  <a:srgbClr val="C00000"/>
                </a:solidFill>
              </a:rPr>
            </a:br>
            <a:r>
              <a:rPr lang="en-US" smtClean="0"/>
              <a:t> The tool: Learned functions for descriptive dictionary.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7" grpId="0"/>
      <p:bldP spid="2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Rounded Rectangle 104"/>
          <p:cNvSpPr/>
          <p:nvPr/>
        </p:nvSpPr>
        <p:spPr>
          <a:xfrm>
            <a:off x="1676400" y="838200"/>
            <a:ext cx="7086600" cy="17526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ounded Rectangle 63"/>
          <p:cNvSpPr/>
          <p:nvPr/>
        </p:nvSpPr>
        <p:spPr>
          <a:xfrm>
            <a:off x="4572000" y="2819400"/>
            <a:ext cx="3810000" cy="243840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28575"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relaxedInset"/>
          </a:sp3d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itle 1"/>
          <p:cNvSpPr txBox="1">
            <a:spLocks/>
          </p:cNvSpPr>
          <p:nvPr/>
        </p:nvSpPr>
        <p:spPr>
          <a:xfrm>
            <a:off x="381000" y="152400"/>
            <a:ext cx="87630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0" smtClean="0">
                <a:solidFill>
                  <a:srgbClr val="B60009"/>
                </a:solidFill>
                <a:latin typeface="Arial"/>
                <a:ea typeface="+mn-ea"/>
                <a:cs typeface="Arial" charset="0"/>
              </a:rPr>
              <a:t>Learned shrinkage in a transform domain</a:t>
            </a:r>
            <a:endParaRPr lang="en-US" sz="3600" kern="0">
              <a:solidFill>
                <a:srgbClr val="B60009"/>
              </a:solidFill>
              <a:latin typeface="Arial"/>
              <a:cs typeface="Arial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7391400" y="3581400"/>
            <a:ext cx="838200" cy="762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2133600" y="3581400"/>
            <a:ext cx="838200" cy="762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096000" y="3581400"/>
            <a:ext cx="838200" cy="762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4800600" y="3581400"/>
            <a:ext cx="838200" cy="762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Arrow Connector 41"/>
          <p:cNvCxnSpPr/>
          <p:nvPr/>
        </p:nvCxnSpPr>
        <p:spPr>
          <a:xfrm rot="10800000">
            <a:off x="4419600" y="3962400"/>
            <a:ext cx="304800" cy="1588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rot="10800000">
            <a:off x="5715000" y="3962400"/>
            <a:ext cx="304800" cy="1588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rot="10800000">
            <a:off x="7010400" y="3962400"/>
            <a:ext cx="304800" cy="1588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135179" name="Object 11"/>
          <p:cNvGraphicFramePr>
            <a:graphicFrameLocks noChangeAspect="1"/>
          </p:cNvGraphicFramePr>
          <p:nvPr/>
        </p:nvGraphicFramePr>
        <p:xfrm>
          <a:off x="7686675" y="3810000"/>
          <a:ext cx="295275" cy="274638"/>
        </p:xfrm>
        <a:graphic>
          <a:graphicData uri="http://schemas.openxmlformats.org/presentationml/2006/ole">
            <p:oleObj spid="_x0000_s135179" name="Equation" r:id="rId4" imgW="177480" imgH="164880" progId="Equation.3">
              <p:embed/>
            </p:oleObj>
          </a:graphicData>
        </a:graphic>
      </p:graphicFrame>
      <p:graphicFrame>
        <p:nvGraphicFramePr>
          <p:cNvPr id="135180" name="Object 12"/>
          <p:cNvGraphicFramePr>
            <a:graphicFrameLocks noChangeAspect="1"/>
          </p:cNvGraphicFramePr>
          <p:nvPr/>
        </p:nvGraphicFramePr>
        <p:xfrm>
          <a:off x="5105400" y="3819525"/>
          <a:ext cx="274638" cy="255588"/>
        </p:xfrm>
        <a:graphic>
          <a:graphicData uri="http://schemas.openxmlformats.org/presentationml/2006/ole">
            <p:oleObj spid="_x0000_s135180" name="Equation" r:id="rId5" imgW="164880" imgH="152280" progId="Equation.3">
              <p:embed/>
            </p:oleObj>
          </a:graphicData>
        </a:graphic>
      </p:graphicFrame>
      <p:grpSp>
        <p:nvGrpSpPr>
          <p:cNvPr id="48" name="Group 47"/>
          <p:cNvGrpSpPr/>
          <p:nvPr/>
        </p:nvGrpSpPr>
        <p:grpSpPr>
          <a:xfrm>
            <a:off x="6096000" y="4419600"/>
            <a:ext cx="967894" cy="826532"/>
            <a:chOff x="3505200" y="2818606"/>
            <a:chExt cx="2226156" cy="1653064"/>
          </a:xfrm>
        </p:grpSpPr>
        <p:cxnSp>
          <p:nvCxnSpPr>
            <p:cNvPr id="49" name="Straight Connector 48"/>
            <p:cNvCxnSpPr/>
            <p:nvPr/>
          </p:nvCxnSpPr>
          <p:spPr>
            <a:xfrm rot="10800000" flipV="1">
              <a:off x="3505200" y="2818606"/>
              <a:ext cx="1752600" cy="152400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Freeform 49"/>
            <p:cNvSpPr/>
            <p:nvPr/>
          </p:nvSpPr>
          <p:spPr>
            <a:xfrm>
              <a:off x="4389120" y="3025435"/>
              <a:ext cx="640080" cy="539387"/>
            </a:xfrm>
            <a:custGeom>
              <a:avLst/>
              <a:gdLst>
                <a:gd name="connsiteX0" fmla="*/ 1039586 w 1039586"/>
                <a:gd name="connsiteY0" fmla="*/ 0 h 865958"/>
                <a:gd name="connsiteX1" fmla="*/ 879566 w 1039586"/>
                <a:gd name="connsiteY1" fmla="*/ 143691 h 865958"/>
                <a:gd name="connsiteX2" fmla="*/ 732609 w 1039586"/>
                <a:gd name="connsiteY2" fmla="*/ 359228 h 865958"/>
                <a:gd name="connsiteX3" fmla="*/ 611777 w 1039586"/>
                <a:gd name="connsiteY3" fmla="*/ 519248 h 865958"/>
                <a:gd name="connsiteX4" fmla="*/ 481149 w 1039586"/>
                <a:gd name="connsiteY4" fmla="*/ 666205 h 865958"/>
                <a:gd name="connsiteX5" fmla="*/ 357051 w 1039586"/>
                <a:gd name="connsiteY5" fmla="*/ 738051 h 865958"/>
                <a:gd name="connsiteX6" fmla="*/ 187234 w 1039586"/>
                <a:gd name="connsiteY6" fmla="*/ 793568 h 865958"/>
                <a:gd name="connsiteX7" fmla="*/ 27214 w 1039586"/>
                <a:gd name="connsiteY7" fmla="*/ 855617 h 865958"/>
                <a:gd name="connsiteX8" fmla="*/ 23949 w 1039586"/>
                <a:gd name="connsiteY8" fmla="*/ 855617 h 865958"/>
                <a:gd name="connsiteX9" fmla="*/ 23949 w 1039586"/>
                <a:gd name="connsiteY9" fmla="*/ 855617 h 865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39586" h="865958">
                  <a:moveTo>
                    <a:pt x="1039586" y="0"/>
                  </a:moveTo>
                  <a:cubicBezTo>
                    <a:pt x="985157" y="41910"/>
                    <a:pt x="930729" y="83820"/>
                    <a:pt x="879566" y="143691"/>
                  </a:cubicBezTo>
                  <a:cubicBezTo>
                    <a:pt x="828403" y="203562"/>
                    <a:pt x="777240" y="296635"/>
                    <a:pt x="732609" y="359228"/>
                  </a:cubicBezTo>
                  <a:cubicBezTo>
                    <a:pt x="687978" y="421821"/>
                    <a:pt x="653687" y="468085"/>
                    <a:pt x="611777" y="519248"/>
                  </a:cubicBezTo>
                  <a:cubicBezTo>
                    <a:pt x="569867" y="570411"/>
                    <a:pt x="523603" y="629738"/>
                    <a:pt x="481149" y="666205"/>
                  </a:cubicBezTo>
                  <a:cubicBezTo>
                    <a:pt x="438695" y="702672"/>
                    <a:pt x="406037" y="716824"/>
                    <a:pt x="357051" y="738051"/>
                  </a:cubicBezTo>
                  <a:cubicBezTo>
                    <a:pt x="308065" y="759278"/>
                    <a:pt x="242207" y="773974"/>
                    <a:pt x="187234" y="793568"/>
                  </a:cubicBezTo>
                  <a:cubicBezTo>
                    <a:pt x="132261" y="813162"/>
                    <a:pt x="54428" y="845276"/>
                    <a:pt x="27214" y="855617"/>
                  </a:cubicBezTo>
                  <a:cubicBezTo>
                    <a:pt x="0" y="865958"/>
                    <a:pt x="23949" y="855617"/>
                    <a:pt x="23949" y="855617"/>
                  </a:cubicBezTo>
                  <a:lnTo>
                    <a:pt x="23949" y="855617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n w="76200">
                  <a:solidFill>
                    <a:sysClr val="windowText" lastClr="000000"/>
                  </a:solidFill>
                </a:ln>
              </a:endParaRPr>
            </a:p>
          </p:txBody>
        </p:sp>
        <p:sp>
          <p:nvSpPr>
            <p:cNvPr id="51" name="Freeform 50"/>
            <p:cNvSpPr/>
            <p:nvPr/>
          </p:nvSpPr>
          <p:spPr>
            <a:xfrm rot="10800000">
              <a:off x="3733800" y="3580606"/>
              <a:ext cx="640080" cy="539387"/>
            </a:xfrm>
            <a:custGeom>
              <a:avLst/>
              <a:gdLst>
                <a:gd name="connsiteX0" fmla="*/ 1039586 w 1039586"/>
                <a:gd name="connsiteY0" fmla="*/ 0 h 865958"/>
                <a:gd name="connsiteX1" fmla="*/ 879566 w 1039586"/>
                <a:gd name="connsiteY1" fmla="*/ 143691 h 865958"/>
                <a:gd name="connsiteX2" fmla="*/ 732609 w 1039586"/>
                <a:gd name="connsiteY2" fmla="*/ 359228 h 865958"/>
                <a:gd name="connsiteX3" fmla="*/ 611777 w 1039586"/>
                <a:gd name="connsiteY3" fmla="*/ 519248 h 865958"/>
                <a:gd name="connsiteX4" fmla="*/ 481149 w 1039586"/>
                <a:gd name="connsiteY4" fmla="*/ 666205 h 865958"/>
                <a:gd name="connsiteX5" fmla="*/ 357051 w 1039586"/>
                <a:gd name="connsiteY5" fmla="*/ 738051 h 865958"/>
                <a:gd name="connsiteX6" fmla="*/ 187234 w 1039586"/>
                <a:gd name="connsiteY6" fmla="*/ 793568 h 865958"/>
                <a:gd name="connsiteX7" fmla="*/ 27214 w 1039586"/>
                <a:gd name="connsiteY7" fmla="*/ 855617 h 865958"/>
                <a:gd name="connsiteX8" fmla="*/ 23949 w 1039586"/>
                <a:gd name="connsiteY8" fmla="*/ 855617 h 865958"/>
                <a:gd name="connsiteX9" fmla="*/ 23949 w 1039586"/>
                <a:gd name="connsiteY9" fmla="*/ 855617 h 8659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39586" h="865958">
                  <a:moveTo>
                    <a:pt x="1039586" y="0"/>
                  </a:moveTo>
                  <a:cubicBezTo>
                    <a:pt x="985157" y="41910"/>
                    <a:pt x="930729" y="83820"/>
                    <a:pt x="879566" y="143691"/>
                  </a:cubicBezTo>
                  <a:cubicBezTo>
                    <a:pt x="828403" y="203562"/>
                    <a:pt x="777240" y="296635"/>
                    <a:pt x="732609" y="359228"/>
                  </a:cubicBezTo>
                  <a:cubicBezTo>
                    <a:pt x="687978" y="421821"/>
                    <a:pt x="653687" y="468085"/>
                    <a:pt x="611777" y="519248"/>
                  </a:cubicBezTo>
                  <a:cubicBezTo>
                    <a:pt x="569867" y="570411"/>
                    <a:pt x="523603" y="629738"/>
                    <a:pt x="481149" y="666205"/>
                  </a:cubicBezTo>
                  <a:cubicBezTo>
                    <a:pt x="438695" y="702672"/>
                    <a:pt x="406037" y="716824"/>
                    <a:pt x="357051" y="738051"/>
                  </a:cubicBezTo>
                  <a:cubicBezTo>
                    <a:pt x="308065" y="759278"/>
                    <a:pt x="242207" y="773974"/>
                    <a:pt x="187234" y="793568"/>
                  </a:cubicBezTo>
                  <a:cubicBezTo>
                    <a:pt x="132261" y="813162"/>
                    <a:pt x="54428" y="845276"/>
                    <a:pt x="27214" y="855617"/>
                  </a:cubicBezTo>
                  <a:cubicBezTo>
                    <a:pt x="0" y="865958"/>
                    <a:pt x="23949" y="855617"/>
                    <a:pt x="23949" y="855617"/>
                  </a:cubicBezTo>
                  <a:lnTo>
                    <a:pt x="23949" y="855617"/>
                  </a:lnTo>
                </a:path>
              </a:pathLst>
            </a:cu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ln w="76200">
                  <a:solidFill>
                    <a:sysClr val="windowText" lastClr="000000"/>
                  </a:solidFill>
                </a:ln>
              </a:endParaRPr>
            </a:p>
          </p:txBody>
        </p:sp>
        <p:cxnSp>
          <p:nvCxnSpPr>
            <p:cNvPr id="52" name="Straight Arrow Connector 51"/>
            <p:cNvCxnSpPr/>
            <p:nvPr/>
          </p:nvCxnSpPr>
          <p:spPr>
            <a:xfrm>
              <a:off x="3505200" y="3580606"/>
              <a:ext cx="1752600" cy="1588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53" name="Straight Arrow Connector 52"/>
            <p:cNvCxnSpPr/>
            <p:nvPr/>
          </p:nvCxnSpPr>
          <p:spPr>
            <a:xfrm rot="5400000" flipH="1" flipV="1">
              <a:off x="3582194" y="3580606"/>
              <a:ext cx="1523206" cy="794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54" name="Rectangle 53"/>
            <p:cNvSpPr/>
            <p:nvPr/>
          </p:nvSpPr>
          <p:spPr>
            <a:xfrm>
              <a:off x="4495801" y="3733006"/>
              <a:ext cx="1235555" cy="7386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en-US" smtClean="0"/>
                <a:t>LUT</a:t>
              </a:r>
              <a:endParaRPr lang="en-US"/>
            </a:p>
          </p:txBody>
        </p:sp>
      </p:grpSp>
      <p:sp>
        <p:nvSpPr>
          <p:cNvPr id="55" name="Rectangle 54"/>
          <p:cNvSpPr/>
          <p:nvPr/>
        </p:nvSpPr>
        <p:spPr>
          <a:xfrm>
            <a:off x="7315200" y="4495800"/>
            <a:ext cx="1066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smtClean="0"/>
              <a:t>Analysis</a:t>
            </a:r>
            <a:endParaRPr lang="en-US" sz="2000"/>
          </a:p>
        </p:txBody>
      </p:sp>
      <p:sp>
        <p:nvSpPr>
          <p:cNvPr id="56" name="Rectangle 55"/>
          <p:cNvSpPr/>
          <p:nvPr/>
        </p:nvSpPr>
        <p:spPr>
          <a:xfrm>
            <a:off x="4648200" y="4495800"/>
            <a:ext cx="1219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smtClean="0"/>
              <a:t>Synthesis</a:t>
            </a:r>
            <a:endParaRPr lang="en-US" sz="2000"/>
          </a:p>
        </p:txBody>
      </p:sp>
      <p:graphicFrame>
        <p:nvGraphicFramePr>
          <p:cNvPr id="135182" name="Object 14"/>
          <p:cNvGraphicFramePr>
            <a:graphicFrameLocks noChangeAspect="1"/>
          </p:cNvGraphicFramePr>
          <p:nvPr/>
        </p:nvGraphicFramePr>
        <p:xfrm>
          <a:off x="6356350" y="3768725"/>
          <a:ext cx="295275" cy="401638"/>
        </p:xfrm>
        <a:graphic>
          <a:graphicData uri="http://schemas.openxmlformats.org/presentationml/2006/ole">
            <p:oleObj spid="_x0000_s135182" name="Equation" r:id="rId6" imgW="177480" imgH="241200" progId="Equation.3">
              <p:embed/>
            </p:oleObj>
          </a:graphicData>
        </a:graphic>
      </p:graphicFrame>
      <p:sp>
        <p:nvSpPr>
          <p:cNvPr id="59" name="Rounded Rectangular Callout 58"/>
          <p:cNvSpPr/>
          <p:nvPr/>
        </p:nvSpPr>
        <p:spPr>
          <a:xfrm>
            <a:off x="4953000" y="2895600"/>
            <a:ext cx="685800" cy="533400"/>
          </a:xfrm>
          <a:prstGeom prst="wedgeRoundRect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</a:rPr>
              <a:t>train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60" name="Rounded Rectangular Callout 59"/>
          <p:cNvSpPr/>
          <p:nvPr/>
        </p:nvSpPr>
        <p:spPr>
          <a:xfrm>
            <a:off x="6172200" y="2895600"/>
            <a:ext cx="685800" cy="533400"/>
          </a:xfrm>
          <a:prstGeom prst="wedgeRoundRect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</a:rPr>
              <a:t>train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3505200" y="3581400"/>
            <a:ext cx="838200" cy="762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3352800" y="2895600"/>
            <a:ext cx="1219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mtClean="0"/>
              <a:t>convert to sinogram</a:t>
            </a:r>
            <a:endParaRPr lang="en-US"/>
          </a:p>
        </p:txBody>
      </p:sp>
      <p:grpSp>
        <p:nvGrpSpPr>
          <p:cNvPr id="79" name="Group 78"/>
          <p:cNvGrpSpPr/>
          <p:nvPr/>
        </p:nvGrpSpPr>
        <p:grpSpPr>
          <a:xfrm>
            <a:off x="1295400" y="3429000"/>
            <a:ext cx="1752600" cy="1143000"/>
            <a:chOff x="914400" y="3505200"/>
            <a:chExt cx="1752600" cy="1143000"/>
          </a:xfrm>
        </p:grpSpPr>
        <p:sp>
          <p:nvSpPr>
            <p:cNvPr id="66" name="Hexagon 65"/>
            <p:cNvSpPr/>
            <p:nvPr/>
          </p:nvSpPr>
          <p:spPr>
            <a:xfrm>
              <a:off x="914400" y="3505200"/>
              <a:ext cx="1752600" cy="1143000"/>
            </a:xfrm>
            <a:prstGeom prst="hexagon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1066800" y="3581400"/>
              <a:ext cx="160020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sz="2000" smtClean="0"/>
                <a:t>Compare to clean training data</a:t>
              </a:r>
              <a:endParaRPr lang="en-US" sz="2000"/>
            </a:p>
          </p:txBody>
        </p:sp>
      </p:grpSp>
      <p:sp>
        <p:nvSpPr>
          <p:cNvPr id="72" name="Rectangle 71"/>
          <p:cNvSpPr/>
          <p:nvPr/>
        </p:nvSpPr>
        <p:spPr>
          <a:xfrm>
            <a:off x="228600" y="5029200"/>
            <a:ext cx="3352800" cy="40011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/>
            <a:r>
              <a:rPr lang="en-US" sz="2000" smtClean="0"/>
              <a:t>Objective 1: best data quality</a:t>
            </a:r>
            <a:endParaRPr lang="en-US" sz="2000"/>
          </a:p>
        </p:txBody>
      </p:sp>
      <p:cxnSp>
        <p:nvCxnSpPr>
          <p:cNvPr id="76" name="Straight Arrow Connector 75"/>
          <p:cNvCxnSpPr/>
          <p:nvPr/>
        </p:nvCxnSpPr>
        <p:spPr>
          <a:xfrm rot="10800000">
            <a:off x="3048000" y="3962400"/>
            <a:ext cx="304800" cy="1588"/>
          </a:xfrm>
          <a:prstGeom prst="straightConnector1">
            <a:avLst/>
          </a:prstGeom>
          <a:ln w="1905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135185" name="Object 17"/>
          <p:cNvGraphicFramePr>
            <a:graphicFrameLocks noChangeAspect="1"/>
          </p:cNvGraphicFramePr>
          <p:nvPr/>
        </p:nvGraphicFramePr>
        <p:xfrm>
          <a:off x="2484438" y="3830638"/>
          <a:ext cx="231775" cy="274637"/>
        </p:xfrm>
        <a:graphic>
          <a:graphicData uri="http://schemas.openxmlformats.org/presentationml/2006/ole">
            <p:oleObj spid="_x0000_s135185" name="Equation" r:id="rId7" imgW="139680" imgH="164880" progId="Equation.3">
              <p:embed/>
            </p:oleObj>
          </a:graphicData>
        </a:graphic>
      </p:graphicFrame>
      <p:sp>
        <p:nvSpPr>
          <p:cNvPr id="78" name="Rectangle 77"/>
          <p:cNvSpPr/>
          <p:nvPr/>
        </p:nvSpPr>
        <p:spPr>
          <a:xfrm>
            <a:off x="1676400" y="4343400"/>
            <a:ext cx="1752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000" b="1" smtClean="0"/>
              <a:t>FBP</a:t>
            </a:r>
            <a:r>
              <a:rPr lang="en-US" sz="2000" smtClean="0"/>
              <a:t/>
            </a:r>
            <a:br>
              <a:rPr lang="en-US" sz="2000" smtClean="0"/>
            </a:br>
            <a:r>
              <a:rPr lang="en-US" sz="2000" smtClean="0"/>
              <a:t>reconstruction</a:t>
            </a:r>
            <a:endParaRPr lang="en-US" sz="2000"/>
          </a:p>
        </p:txBody>
      </p:sp>
      <p:sp>
        <p:nvSpPr>
          <p:cNvPr id="81" name="Rectangle 80"/>
          <p:cNvSpPr/>
          <p:nvPr/>
        </p:nvSpPr>
        <p:spPr>
          <a:xfrm>
            <a:off x="228600" y="5029200"/>
            <a:ext cx="3429000" cy="40011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lvl="0"/>
            <a:r>
              <a:rPr lang="en-US" sz="2000" smtClean="0"/>
              <a:t>Objective 2: best image quality</a:t>
            </a:r>
            <a:endParaRPr lang="en-US" sz="2000"/>
          </a:p>
        </p:txBody>
      </p:sp>
      <p:grpSp>
        <p:nvGrpSpPr>
          <p:cNvPr id="62" name="Group 61"/>
          <p:cNvGrpSpPr/>
          <p:nvPr/>
        </p:nvGrpSpPr>
        <p:grpSpPr>
          <a:xfrm>
            <a:off x="152400" y="3429000"/>
            <a:ext cx="1752600" cy="1143000"/>
            <a:chOff x="914400" y="3505200"/>
            <a:chExt cx="1752600" cy="1143000"/>
          </a:xfrm>
        </p:grpSpPr>
        <p:sp>
          <p:nvSpPr>
            <p:cNvPr id="63" name="Hexagon 62"/>
            <p:cNvSpPr/>
            <p:nvPr/>
          </p:nvSpPr>
          <p:spPr>
            <a:xfrm>
              <a:off x="914400" y="3505200"/>
              <a:ext cx="1752600" cy="1143000"/>
            </a:xfrm>
            <a:prstGeom prst="hexagon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1066800" y="3581400"/>
              <a:ext cx="1600200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en-US" sz="2000" smtClean="0"/>
                <a:t>Compare to referenve image</a:t>
              </a:r>
              <a:endParaRPr lang="en-US" sz="2000"/>
            </a:p>
          </p:txBody>
        </p:sp>
      </p:grpSp>
      <p:sp>
        <p:nvSpPr>
          <p:cNvPr id="71" name="Curved Left Arrow 70"/>
          <p:cNvSpPr/>
          <p:nvPr/>
        </p:nvSpPr>
        <p:spPr>
          <a:xfrm>
            <a:off x="8305800" y="1752600"/>
            <a:ext cx="609600" cy="2362200"/>
          </a:xfrm>
          <a:prstGeom prst="curvedLeftArrow">
            <a:avLst/>
          </a:prstGeom>
          <a:ln w="19050">
            <a:solidFill>
              <a:schemeClr val="accent1">
                <a:lumMod val="75000"/>
              </a:schemeClr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73" name="Rounded Rectangle 72"/>
          <p:cNvSpPr/>
          <p:nvPr/>
        </p:nvSpPr>
        <p:spPr>
          <a:xfrm>
            <a:off x="2209800" y="1447800"/>
            <a:ext cx="1219200" cy="75247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ounded Rectangle 73"/>
          <p:cNvSpPr/>
          <p:nvPr/>
        </p:nvSpPr>
        <p:spPr>
          <a:xfrm>
            <a:off x="4648200" y="1447800"/>
            <a:ext cx="1219200" cy="752475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5" name="Object 4"/>
          <p:cNvGraphicFramePr>
            <a:graphicFrameLocks noChangeAspect="1"/>
          </p:cNvGraphicFramePr>
          <p:nvPr/>
        </p:nvGraphicFramePr>
        <p:xfrm>
          <a:off x="5562600" y="1600200"/>
          <a:ext cx="279400" cy="331788"/>
        </p:xfrm>
        <a:graphic>
          <a:graphicData uri="http://schemas.openxmlformats.org/presentationml/2006/ole">
            <p:oleObj spid="_x0000_s135186" name="Equation" r:id="rId8" imgW="139680" imgH="164880" progId="Equation.3">
              <p:embed/>
            </p:oleObj>
          </a:graphicData>
        </a:graphic>
      </p:graphicFrame>
      <p:sp>
        <p:nvSpPr>
          <p:cNvPr id="77" name="Right Arrow 76"/>
          <p:cNvSpPr/>
          <p:nvPr/>
        </p:nvSpPr>
        <p:spPr>
          <a:xfrm>
            <a:off x="6096000" y="1752600"/>
            <a:ext cx="685800" cy="228600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0" name="Group 55"/>
          <p:cNvGrpSpPr/>
          <p:nvPr/>
        </p:nvGrpSpPr>
        <p:grpSpPr>
          <a:xfrm>
            <a:off x="6934200" y="1066800"/>
            <a:ext cx="1219200" cy="1250387"/>
            <a:chOff x="6781801" y="3672411"/>
            <a:chExt cx="1219200" cy="1250387"/>
          </a:xfrm>
        </p:grpSpPr>
        <p:sp>
          <p:nvSpPr>
            <p:cNvPr id="82" name="Rectangle 81"/>
            <p:cNvSpPr/>
            <p:nvPr/>
          </p:nvSpPr>
          <p:spPr>
            <a:xfrm>
              <a:off x="6781801" y="3876674"/>
              <a:ext cx="304800" cy="30480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3" name="Rectangle 82"/>
            <p:cNvSpPr/>
            <p:nvPr/>
          </p:nvSpPr>
          <p:spPr>
            <a:xfrm rot="20994783">
              <a:off x="7034736" y="3672411"/>
              <a:ext cx="304800" cy="30480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7467601" y="3876674"/>
              <a:ext cx="304800" cy="30480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Rectangle 84"/>
            <p:cNvSpPr/>
            <p:nvPr/>
          </p:nvSpPr>
          <p:spPr>
            <a:xfrm rot="18998397">
              <a:off x="6913524" y="4389398"/>
              <a:ext cx="304800" cy="30480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6" name="Rectangle 85"/>
            <p:cNvSpPr/>
            <p:nvPr/>
          </p:nvSpPr>
          <p:spPr>
            <a:xfrm rot="287372">
              <a:off x="7446924" y="4389398"/>
              <a:ext cx="304800" cy="30480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Rectangle 86"/>
            <p:cNvSpPr/>
            <p:nvPr/>
          </p:nvSpPr>
          <p:spPr>
            <a:xfrm rot="20316189">
              <a:off x="7315201" y="4029074"/>
              <a:ext cx="304800" cy="30480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Rectangle 87"/>
            <p:cNvSpPr/>
            <p:nvPr/>
          </p:nvSpPr>
          <p:spPr>
            <a:xfrm rot="3239104">
              <a:off x="7696201" y="4105274"/>
              <a:ext cx="304800" cy="30480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9" name="Rectangle 88"/>
            <p:cNvSpPr/>
            <p:nvPr/>
          </p:nvSpPr>
          <p:spPr>
            <a:xfrm rot="1784141">
              <a:off x="7142124" y="4617998"/>
              <a:ext cx="304800" cy="30480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6934201" y="4029074"/>
              <a:ext cx="304800" cy="30480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Rectangle 90"/>
            <p:cNvSpPr/>
            <p:nvPr/>
          </p:nvSpPr>
          <p:spPr>
            <a:xfrm>
              <a:off x="7599324" y="4617998"/>
              <a:ext cx="304800" cy="304800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aphicFrame>
        <p:nvGraphicFramePr>
          <p:cNvPr id="92" name="Object 16"/>
          <p:cNvGraphicFramePr>
            <a:graphicFrameLocks noChangeAspect="1"/>
          </p:cNvGraphicFramePr>
          <p:nvPr/>
        </p:nvGraphicFramePr>
        <p:xfrm>
          <a:off x="6172200" y="1219200"/>
          <a:ext cx="487363" cy="401638"/>
        </p:xfrm>
        <a:graphic>
          <a:graphicData uri="http://schemas.openxmlformats.org/presentationml/2006/ole">
            <p:oleObj spid="_x0000_s135187" name="Equation" r:id="rId9" imgW="291960" imgH="241200" progId="Equation.3">
              <p:embed/>
            </p:oleObj>
          </a:graphicData>
        </a:graphic>
      </p:graphicFrame>
      <p:sp>
        <p:nvSpPr>
          <p:cNvPr id="93" name="Rectangle 92"/>
          <p:cNvSpPr/>
          <p:nvPr/>
        </p:nvSpPr>
        <p:spPr>
          <a:xfrm>
            <a:off x="2286000" y="1447800"/>
            <a:ext cx="1066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smtClean="0"/>
              <a:t>Photon counts</a:t>
            </a:r>
            <a:endParaRPr lang="en-US" sz="2400"/>
          </a:p>
        </p:txBody>
      </p:sp>
      <p:sp>
        <p:nvSpPr>
          <p:cNvPr id="94" name="Right Arrow 93"/>
          <p:cNvSpPr/>
          <p:nvPr/>
        </p:nvSpPr>
        <p:spPr>
          <a:xfrm>
            <a:off x="3581400" y="1752600"/>
            <a:ext cx="914400" cy="228600"/>
          </a:xfrm>
          <a:prstGeom prst="right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95" name="Object 41"/>
          <p:cNvGraphicFramePr>
            <a:graphicFrameLocks noChangeAspect="1"/>
          </p:cNvGraphicFramePr>
          <p:nvPr/>
        </p:nvGraphicFramePr>
        <p:xfrm>
          <a:off x="3352800" y="1219200"/>
          <a:ext cx="1295400" cy="409575"/>
        </p:xfrm>
        <a:graphic>
          <a:graphicData uri="http://schemas.openxmlformats.org/presentationml/2006/ole">
            <p:oleObj spid="_x0000_s135188" name="Equation" r:id="rId10" imgW="927000" imgH="291960" progId="Equation.3">
              <p:embed/>
            </p:oleObj>
          </a:graphicData>
        </a:graphic>
      </p:graphicFrame>
      <p:graphicFrame>
        <p:nvGraphicFramePr>
          <p:cNvPr id="96" name="Object 4"/>
          <p:cNvGraphicFramePr>
            <a:graphicFrameLocks noChangeAspect="1"/>
          </p:cNvGraphicFramePr>
          <p:nvPr/>
        </p:nvGraphicFramePr>
        <p:xfrm>
          <a:off x="3124200" y="1676400"/>
          <a:ext cx="279400" cy="407988"/>
        </p:xfrm>
        <a:graphic>
          <a:graphicData uri="http://schemas.openxmlformats.org/presentationml/2006/ole">
            <p:oleObj spid="_x0000_s135189" name="Equation" r:id="rId11" imgW="139680" imgH="203040" progId="Equation.3">
              <p:embed/>
            </p:oleObj>
          </a:graphicData>
        </a:graphic>
      </p:graphicFrame>
      <p:sp>
        <p:nvSpPr>
          <p:cNvPr id="97" name="Rectangle 96"/>
          <p:cNvSpPr/>
          <p:nvPr/>
        </p:nvSpPr>
        <p:spPr>
          <a:xfrm>
            <a:off x="4953000" y="1600200"/>
            <a:ext cx="1219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smtClean="0"/>
              <a:t>Data</a:t>
            </a:r>
            <a:endParaRPr lang="en-US" sz="2000"/>
          </a:p>
        </p:txBody>
      </p:sp>
      <p:sp>
        <p:nvSpPr>
          <p:cNvPr id="98" name="Rectangle 97"/>
          <p:cNvSpPr/>
          <p:nvPr/>
        </p:nvSpPr>
        <p:spPr>
          <a:xfrm>
            <a:off x="6629400" y="2286000"/>
            <a:ext cx="1676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mtClean="0"/>
              <a:t>Small patches</a:t>
            </a:r>
            <a:endParaRPr lang="en-US"/>
          </a:p>
        </p:txBody>
      </p:sp>
      <p:graphicFrame>
        <p:nvGraphicFramePr>
          <p:cNvPr id="103" name="Object 32"/>
          <p:cNvGraphicFramePr>
            <a:graphicFrameLocks noChangeAspect="1"/>
          </p:cNvGraphicFramePr>
          <p:nvPr/>
        </p:nvGraphicFramePr>
        <p:xfrm>
          <a:off x="3733800" y="3746500"/>
          <a:ext cx="333375" cy="334963"/>
        </p:xfrm>
        <a:graphic>
          <a:graphicData uri="http://schemas.openxmlformats.org/presentationml/2006/ole">
            <p:oleObj spid="_x0000_s135191" name="Equation" r:id="rId12" imgW="164880" imgH="164880" progId="Equation.3">
              <p:embed/>
            </p:oleObj>
          </a:graphicData>
        </a:graphic>
      </p:graphicFrame>
      <p:sp>
        <p:nvSpPr>
          <p:cNvPr id="106" name="Rectangle 105"/>
          <p:cNvSpPr/>
          <p:nvPr/>
        </p:nvSpPr>
        <p:spPr>
          <a:xfrm>
            <a:off x="457200" y="1371600"/>
            <a:ext cx="1219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b="1" smtClean="0">
                <a:solidFill>
                  <a:srgbClr val="C00000"/>
                </a:solidFill>
              </a:rPr>
              <a:t>Preparing the data</a:t>
            </a:r>
            <a:endParaRPr lang="en-US" sz="2000" b="1">
              <a:solidFill>
                <a:srgbClr val="C00000"/>
              </a:solidFill>
            </a:endParaRPr>
          </a:p>
        </p:txBody>
      </p:sp>
      <p:sp>
        <p:nvSpPr>
          <p:cNvPr id="107" name="Rectangle 106"/>
          <p:cNvSpPr/>
          <p:nvPr/>
        </p:nvSpPr>
        <p:spPr>
          <a:xfrm>
            <a:off x="5638800" y="5334000"/>
            <a:ext cx="19812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b="1" smtClean="0">
                <a:solidFill>
                  <a:srgbClr val="C00000"/>
                </a:solidFill>
              </a:rPr>
              <a:t>Pre-processing</a:t>
            </a:r>
            <a:endParaRPr lang="en-US" sz="2000" b="1">
              <a:solidFill>
                <a:srgbClr val="C00000"/>
              </a:solidFill>
            </a:endParaRPr>
          </a:p>
        </p:txBody>
      </p:sp>
      <p:graphicFrame>
        <p:nvGraphicFramePr>
          <p:cNvPr id="135193" name="Object 25"/>
          <p:cNvGraphicFramePr>
            <a:graphicFrameLocks noChangeAspect="1"/>
          </p:cNvGraphicFramePr>
          <p:nvPr/>
        </p:nvGraphicFramePr>
        <p:xfrm>
          <a:off x="2209800" y="5662613"/>
          <a:ext cx="3917950" cy="639762"/>
        </p:xfrm>
        <a:graphic>
          <a:graphicData uri="http://schemas.openxmlformats.org/presentationml/2006/ole">
            <p:oleObj spid="_x0000_s135193" name="Equation" r:id="rId13" imgW="2031840" imgH="330120" progId="Equation.3">
              <p:embed/>
            </p:oleObj>
          </a:graphicData>
        </a:graphic>
      </p:graphicFrame>
      <p:graphicFrame>
        <p:nvGraphicFramePr>
          <p:cNvPr id="135194" name="Object 26"/>
          <p:cNvGraphicFramePr>
            <a:graphicFrameLocks noChangeAspect="1"/>
          </p:cNvGraphicFramePr>
          <p:nvPr/>
        </p:nvGraphicFramePr>
        <p:xfrm>
          <a:off x="1676400" y="5638800"/>
          <a:ext cx="5607050" cy="639762"/>
        </p:xfrm>
        <a:graphic>
          <a:graphicData uri="http://schemas.openxmlformats.org/presentationml/2006/ole">
            <p:oleObj spid="_x0000_s135194" name="Equation" r:id="rId14" imgW="2908080" imgH="33012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5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5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5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35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98473E-6 L -0.11667 2.98473E-6 " pathEditMode="relative" ptsTypes="AA">
                                      <p:cBhvr>
                                        <p:cTn id="82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35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35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35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5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35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34" grpId="0" animBg="1"/>
      <p:bldP spid="35" grpId="0" animBg="1"/>
      <p:bldP spid="36" grpId="0" animBg="1"/>
      <p:bldP spid="37" grpId="0" animBg="1"/>
      <p:bldP spid="55" grpId="0"/>
      <p:bldP spid="56" grpId="0"/>
      <p:bldP spid="60" grpId="0" animBg="1"/>
      <p:bldP spid="67" grpId="0" animBg="1"/>
      <p:bldP spid="70" grpId="0"/>
      <p:bldP spid="72" grpId="1" animBg="1"/>
      <p:bldP spid="78" grpId="0"/>
      <p:bldP spid="81" grpId="0" animBg="1"/>
      <p:bldP spid="71" grpId="0" animBg="1"/>
      <p:bldP spid="10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 bwMode="auto">
          <a:xfrm>
            <a:off x="533400" y="152400"/>
            <a:ext cx="7799388" cy="646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rgbClr val="B60009"/>
                </a:solidFill>
                <a:effectLst/>
                <a:uLnTx/>
                <a:uFillTx/>
                <a:latin typeface="+mj-lt"/>
                <a:ea typeface="+mj-ea"/>
                <a:cs typeface="Arial" charset="0"/>
              </a:rPr>
              <a:t>Short Intro to Computed Tomography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B60009"/>
              </a:solidFill>
              <a:effectLst/>
              <a:uLnTx/>
              <a:uFillTx/>
              <a:latin typeface="+mj-lt"/>
              <a:ea typeface="+mj-ea"/>
              <a:cs typeface="Arial" charset="0"/>
            </a:endParaRPr>
          </a:p>
        </p:txBody>
      </p:sp>
      <p:pic>
        <p:nvPicPr>
          <p:cNvPr id="3" name="Picture 13" descr="C:\Documents and Settings\Administrator\Desktop\Aardvark CT-Scan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1905000"/>
            <a:ext cx="6716066" cy="25908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914400" y="6019800"/>
            <a:ext cx="708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kern="0" smtClean="0">
                <a:solidFill>
                  <a:sysClr val="windowText" lastClr="000000"/>
                </a:solidFill>
              </a:rPr>
              <a:t>Assume you have a shiny new CT scanner…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66800" y="6019800"/>
            <a:ext cx="7086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400" kern="0" smtClean="0">
                <a:solidFill>
                  <a:sysClr val="windowText" lastClr="000000"/>
                </a:solidFill>
              </a:rPr>
              <a:t>And an aardvark has scheduled a head scan for today.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9217" name="Picture 1" descr="C:\L\PhD Talk\materials\CT scanner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" y="838200"/>
            <a:ext cx="7772400" cy="5075471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Tm="8516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92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81000" y="152400"/>
            <a:ext cx="54102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0" smtClean="0">
                <a:solidFill>
                  <a:srgbClr val="B60009"/>
                </a:solidFill>
                <a:latin typeface="Arial"/>
                <a:ea typeface="+mn-ea"/>
                <a:cs typeface="Arial" charset="0"/>
              </a:rPr>
              <a:t>Why not repeat the trick?</a:t>
            </a:r>
            <a:endParaRPr lang="en-US" sz="3600" kern="0">
              <a:solidFill>
                <a:srgbClr val="B60009"/>
              </a:solidFill>
              <a:latin typeface="Arial"/>
              <a:cs typeface="Arial" charset="0"/>
            </a:endParaRPr>
          </a:p>
        </p:txBody>
      </p:sp>
      <p:pic>
        <p:nvPicPr>
          <p:cNvPr id="137218" name="Picture 2" descr="C:\L\PhD Talk\phdt_31.ep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81800" y="818024"/>
            <a:ext cx="1981200" cy="1456638"/>
          </a:xfrm>
          <a:prstGeom prst="rect">
            <a:avLst/>
          </a:prstGeom>
          <a:noFill/>
        </p:spPr>
      </p:pic>
      <p:pic>
        <p:nvPicPr>
          <p:cNvPr id="137220" name="Picture 4" descr="C:\L\PhD Talk\phdt_32.eps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3581400" y="838200"/>
            <a:ext cx="2294799" cy="1752600"/>
          </a:xfrm>
          <a:prstGeom prst="rect">
            <a:avLst/>
          </a:prstGeom>
          <a:noFill/>
        </p:spPr>
      </p:pic>
      <p:pic>
        <p:nvPicPr>
          <p:cNvPr id="137221" name="Picture 5" descr="C:\L\PhD Talk\phdt_33.eps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685800" y="838200"/>
            <a:ext cx="2294799" cy="1752600"/>
          </a:xfrm>
          <a:prstGeom prst="rect">
            <a:avLst/>
          </a:prstGeom>
          <a:noFill/>
        </p:spPr>
      </p:pic>
      <p:sp>
        <p:nvSpPr>
          <p:cNvPr id="8" name="Rounded Rectangle 7"/>
          <p:cNvSpPr/>
          <p:nvPr/>
        </p:nvSpPr>
        <p:spPr>
          <a:xfrm>
            <a:off x="6400800" y="2895600"/>
            <a:ext cx="1371600" cy="7620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</a:rPr>
              <a:t>Raw data shrinkage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876800" y="2895600"/>
            <a:ext cx="1371600" cy="7620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</a:rPr>
              <a:t>FBP recon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2057400" y="2895600"/>
            <a:ext cx="1371600" cy="7620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</a:rPr>
              <a:t>Image</a:t>
            </a:r>
            <a:br>
              <a:rPr lang="en-US" smtClean="0">
                <a:solidFill>
                  <a:schemeClr val="tx1"/>
                </a:solidFill>
              </a:rPr>
            </a:br>
            <a:r>
              <a:rPr lang="en-US" smtClean="0">
                <a:solidFill>
                  <a:schemeClr val="tx1"/>
                </a:solidFill>
              </a:rPr>
              <a:t>shrinkage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16" name="Bent Arrow 15"/>
          <p:cNvSpPr/>
          <p:nvPr/>
        </p:nvSpPr>
        <p:spPr>
          <a:xfrm rot="10800000">
            <a:off x="3505200" y="2667000"/>
            <a:ext cx="533400" cy="533400"/>
          </a:xfrm>
          <a:prstGeom prst="bentArrow">
            <a:avLst>
              <a:gd name="adj1" fmla="val 14732"/>
              <a:gd name="adj2" fmla="val 15625"/>
              <a:gd name="adj3" fmla="val 29688"/>
              <a:gd name="adj4" fmla="val 29688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Bent Arrow 16"/>
          <p:cNvSpPr/>
          <p:nvPr/>
        </p:nvSpPr>
        <p:spPr>
          <a:xfrm rot="16200000">
            <a:off x="4267200" y="2667000"/>
            <a:ext cx="533400" cy="533400"/>
          </a:xfrm>
          <a:prstGeom prst="bentArrow">
            <a:avLst>
              <a:gd name="adj1" fmla="val 14732"/>
              <a:gd name="adj2" fmla="val 15625"/>
              <a:gd name="adj3" fmla="val 29688"/>
              <a:gd name="adj4" fmla="val 29688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28600" y="3733800"/>
            <a:ext cx="4267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b="1" smtClean="0"/>
              <a:t>Post-processing with shrinkage functions, also trained by comparing to reference images.</a:t>
            </a:r>
            <a:endParaRPr lang="en-US" sz="2000" b="1"/>
          </a:p>
        </p:txBody>
      </p:sp>
      <p:sp>
        <p:nvSpPr>
          <p:cNvPr id="20" name="Bent Arrow 19"/>
          <p:cNvSpPr/>
          <p:nvPr/>
        </p:nvSpPr>
        <p:spPr>
          <a:xfrm rot="16200000">
            <a:off x="1447800" y="2667000"/>
            <a:ext cx="533400" cy="533400"/>
          </a:xfrm>
          <a:prstGeom prst="bentArrow">
            <a:avLst>
              <a:gd name="adj1" fmla="val 14732"/>
              <a:gd name="adj2" fmla="val 15625"/>
              <a:gd name="adj3" fmla="val 29688"/>
              <a:gd name="adj4" fmla="val 29688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22" name="Picture 6" descr="C:\L\PhD Talk\phdt_34.eps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6477000" y="3810000"/>
            <a:ext cx="2286000" cy="1745880"/>
          </a:xfrm>
          <a:prstGeom prst="rect">
            <a:avLst/>
          </a:prstGeom>
          <a:noFill/>
        </p:spPr>
      </p:pic>
      <p:sp>
        <p:nvSpPr>
          <p:cNvPr id="23" name="Rectangle 22"/>
          <p:cNvSpPr/>
          <p:nvPr/>
        </p:nvSpPr>
        <p:spPr>
          <a:xfrm>
            <a:off x="2667000" y="4648200"/>
            <a:ext cx="3962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smtClean="0"/>
              <a:t>Difference made by the post-processing : no image structure lost.</a:t>
            </a:r>
            <a:endParaRPr lang="en-US" sz="2000"/>
          </a:p>
        </p:txBody>
      </p:sp>
      <p:sp>
        <p:nvSpPr>
          <p:cNvPr id="24" name="Bent Arrow 23"/>
          <p:cNvSpPr/>
          <p:nvPr/>
        </p:nvSpPr>
        <p:spPr>
          <a:xfrm rot="10800000">
            <a:off x="7848600" y="2667000"/>
            <a:ext cx="533400" cy="533400"/>
          </a:xfrm>
          <a:prstGeom prst="bentArrow">
            <a:avLst>
              <a:gd name="adj1" fmla="val 14732"/>
              <a:gd name="adj2" fmla="val 15625"/>
              <a:gd name="adj3" fmla="val 29688"/>
              <a:gd name="adj4" fmla="val 29688"/>
            </a:avLst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aphicFrame>
        <p:nvGraphicFramePr>
          <p:cNvPr id="269315" name="Object 3"/>
          <p:cNvGraphicFramePr>
            <a:graphicFrameLocks noChangeAspect="1"/>
          </p:cNvGraphicFramePr>
          <p:nvPr/>
        </p:nvGraphicFramePr>
        <p:xfrm>
          <a:off x="817563" y="5449888"/>
          <a:ext cx="5191125" cy="712787"/>
        </p:xfrm>
        <a:graphic>
          <a:graphicData uri="http://schemas.openxmlformats.org/presentationml/2006/ole">
            <p:oleObj spid="_x0000_s269315" name="Equation" r:id="rId8" imgW="2692080" imgH="36828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9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1" name="Picture 1" descr="C:\N\PhD Talk\DS_parade_1bb.ep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124200"/>
            <a:ext cx="7239000" cy="1637202"/>
          </a:xfrm>
          <a:prstGeom prst="rect">
            <a:avLst/>
          </a:prstGeom>
          <a:noFill/>
        </p:spPr>
      </p:pic>
      <p:pic>
        <p:nvPicPr>
          <p:cNvPr id="164879" name="Picture 15" descr="C:\N\PhD Talk\DS_parade_1b.ep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3124200"/>
            <a:ext cx="7239000" cy="1637202"/>
          </a:xfrm>
          <a:prstGeom prst="rect">
            <a:avLst/>
          </a:prstGeom>
          <a:noFill/>
        </p:spPr>
      </p:pic>
      <p:pic>
        <p:nvPicPr>
          <p:cNvPr id="164878" name="Picture 14" descr="C:\N\PhD Talk\DS_orig_1.ep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26050" y="228600"/>
            <a:ext cx="2797249" cy="2133600"/>
          </a:xfrm>
          <a:prstGeom prst="rect">
            <a:avLst/>
          </a:prstGeom>
          <a:noFill/>
        </p:spPr>
      </p:pic>
      <p:pic>
        <p:nvPicPr>
          <p:cNvPr id="164876" name="Picture 12" descr="C:\N\PhD Talk\DS_parade_1a.ep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24200" y="1066800"/>
            <a:ext cx="1828800" cy="1611516"/>
          </a:xfrm>
          <a:prstGeom prst="rect">
            <a:avLst/>
          </a:prstGeom>
          <a:noFill/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533400" y="152400"/>
            <a:ext cx="37338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0" smtClean="0">
                <a:solidFill>
                  <a:srgbClr val="B60009"/>
                </a:solidFill>
                <a:latin typeface="Arial"/>
                <a:ea typeface="+mn-ea"/>
                <a:cs typeface="Arial" charset="0"/>
              </a:rPr>
              <a:t>Empirical results</a:t>
            </a:r>
            <a:endParaRPr lang="en-US" sz="3600" kern="0">
              <a:solidFill>
                <a:srgbClr val="B60009"/>
              </a:solidFill>
              <a:latin typeface="Arial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8600" y="1981200"/>
            <a:ext cx="2209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Thighs</a:t>
            </a:r>
            <a:r>
              <a:rPr kumimoji="0" lang="en-US" sz="2000" b="0" i="0" u="none" strike="noStrike" kern="0" cap="none" spc="0" normalizeH="0" noProof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 section (male)</a:t>
            </a:r>
            <a:endParaRPr lang="en-US" sz="200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rot="10800000" flipV="1">
            <a:off x="3352800" y="914400"/>
            <a:ext cx="4038600" cy="1524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4953000" y="1905000"/>
            <a:ext cx="3581400" cy="762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/>
          <p:cNvSpPr/>
          <p:nvPr/>
        </p:nvSpPr>
        <p:spPr>
          <a:xfrm>
            <a:off x="7772400" y="4953000"/>
            <a:ext cx="1066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kern="0" smtClean="0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Error images</a:t>
            </a:r>
            <a:endParaRPr lang="en-US" sz="200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620000" y="3352800"/>
            <a:ext cx="1295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kern="0" smtClean="0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Recon. in </a:t>
            </a:r>
            <a:br>
              <a:rPr lang="en-US" kern="0" smtClean="0">
                <a:solidFill>
                  <a:schemeClr val="accent6">
                    <a:lumMod val="50000"/>
                  </a:schemeClr>
                </a:solidFill>
                <a:cs typeface="Arial" charset="0"/>
              </a:rPr>
            </a:br>
            <a:r>
              <a:rPr lang="en-US" kern="0" smtClean="0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[-220,350] HU</a:t>
            </a:r>
            <a:endParaRPr lang="en-US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64880" name="Picture 16" descr="C:\N\PhD Talk\DS_parade_1c.ep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1000" y="4800600"/>
            <a:ext cx="7239000" cy="1637202"/>
          </a:xfrm>
          <a:prstGeom prst="rect">
            <a:avLst/>
          </a:prstGeom>
          <a:noFill/>
        </p:spPr>
      </p:pic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381000" y="2723432"/>
          <a:ext cx="7239000" cy="37084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tableStyleId>{2D5ABB26-0587-4C30-8999-92F81FD0307C}</a:tableStyleId>
              </a:tblPr>
              <a:tblGrid>
                <a:gridCol w="1809750"/>
                <a:gridCol w="1809750"/>
                <a:gridCol w="1809750"/>
                <a:gridCol w="180975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b="0" smtClean="0">
                          <a:solidFill>
                            <a:schemeClr val="tx1"/>
                          </a:solidFill>
                        </a:rPr>
                        <a:t>FBP, 25.76 dB</a:t>
                      </a:r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smtClean="0"/>
                        <a:t> ATM, 28.32 </a:t>
                      </a:r>
                      <a:r>
                        <a:rPr lang="en-US" sz="1600" baseline="0" smtClean="0"/>
                        <a:t>dB</a:t>
                      </a:r>
                      <a:endParaRPr lang="en-US" sz="160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smtClean="0"/>
                        <a:t>PWLS, 28.90</a:t>
                      </a:r>
                      <a:r>
                        <a:rPr lang="en-US" sz="1600" baseline="0" smtClean="0"/>
                        <a:t> dB</a:t>
                      </a:r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smtClean="0"/>
                        <a:t>Shrinkage 30.05 dB</a:t>
                      </a:r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201" name="Picture 1" descr="C:\N\PhD Talk\DS_parade_1bb.ep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124200"/>
            <a:ext cx="7239000" cy="1637202"/>
          </a:xfrm>
          <a:prstGeom prst="rect">
            <a:avLst/>
          </a:prstGeom>
          <a:noFill/>
        </p:spPr>
      </p:pic>
      <p:pic>
        <p:nvPicPr>
          <p:cNvPr id="164878" name="Picture 14" descr="C:\N\PhD Talk\DS_orig_1.ep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26050" y="228600"/>
            <a:ext cx="2797249" cy="2133600"/>
          </a:xfrm>
          <a:prstGeom prst="rect">
            <a:avLst/>
          </a:prstGeom>
          <a:noFill/>
        </p:spPr>
      </p:pic>
      <p:pic>
        <p:nvPicPr>
          <p:cNvPr id="164876" name="Picture 12" descr="C:\N\PhD Talk\DS_parade_1a.ep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24200" y="1066800"/>
            <a:ext cx="1828800" cy="1611516"/>
          </a:xfrm>
          <a:prstGeom prst="rect">
            <a:avLst/>
          </a:prstGeom>
          <a:noFill/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533400" y="152400"/>
            <a:ext cx="37338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0" smtClean="0">
                <a:solidFill>
                  <a:srgbClr val="B60009"/>
                </a:solidFill>
                <a:latin typeface="Arial"/>
                <a:ea typeface="+mn-ea"/>
                <a:cs typeface="Arial" charset="0"/>
              </a:rPr>
              <a:t>Empirical results</a:t>
            </a:r>
            <a:endParaRPr lang="en-US" sz="3600" kern="0">
              <a:solidFill>
                <a:srgbClr val="B60009"/>
              </a:solidFill>
              <a:latin typeface="Arial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8600" y="1981200"/>
            <a:ext cx="2209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Thighs</a:t>
            </a:r>
            <a:r>
              <a:rPr kumimoji="0" lang="en-US" sz="2000" b="0" i="0" u="none" strike="noStrike" kern="0" cap="none" spc="0" normalizeH="0" noProof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 section (male)</a:t>
            </a:r>
            <a:endParaRPr lang="en-US" sz="200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rot="10800000" flipV="1">
            <a:off x="3352800" y="914400"/>
            <a:ext cx="4038600" cy="1524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10800000" flipV="1">
            <a:off x="4953000" y="1905000"/>
            <a:ext cx="3505200" cy="762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3" name="Table 32"/>
          <p:cNvGraphicFramePr>
            <a:graphicFrameLocks noGrp="1"/>
          </p:cNvGraphicFramePr>
          <p:nvPr/>
        </p:nvGraphicFramePr>
        <p:xfrm>
          <a:off x="381000" y="2723432"/>
          <a:ext cx="7239000" cy="37084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tableStyleId>{2D5ABB26-0587-4C30-8999-92F81FD0307C}</a:tableStyleId>
              </a:tblPr>
              <a:tblGrid>
                <a:gridCol w="1809750"/>
                <a:gridCol w="1809750"/>
                <a:gridCol w="1809750"/>
                <a:gridCol w="180975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b="0" smtClean="0">
                          <a:solidFill>
                            <a:schemeClr val="tx1"/>
                          </a:solidFill>
                        </a:rPr>
                        <a:t>FBP, 26.56 dB</a:t>
                      </a:r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smtClean="0"/>
                        <a:t> ATM, 28,70 </a:t>
                      </a:r>
                      <a:r>
                        <a:rPr lang="en-US" sz="1600" baseline="0" smtClean="0"/>
                        <a:t>dB</a:t>
                      </a:r>
                      <a:endParaRPr lang="en-US" sz="160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smtClean="0"/>
                        <a:t>PWLS, 31.04</a:t>
                      </a:r>
                      <a:r>
                        <a:rPr lang="en-US" sz="1600" baseline="0" smtClean="0"/>
                        <a:t> dB</a:t>
                      </a:r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smtClean="0"/>
                        <a:t>Shrinkage 30.73 dB</a:t>
                      </a:r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0" name="Rectangle 39"/>
          <p:cNvSpPr/>
          <p:nvPr/>
        </p:nvSpPr>
        <p:spPr>
          <a:xfrm>
            <a:off x="7772400" y="4953000"/>
            <a:ext cx="1066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kern="0" smtClean="0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Error images</a:t>
            </a:r>
            <a:endParaRPr lang="en-US" sz="200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620000" y="3352800"/>
            <a:ext cx="1295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kern="0" smtClean="0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Recon. in </a:t>
            </a:r>
            <a:br>
              <a:rPr lang="en-US" kern="0" smtClean="0">
                <a:solidFill>
                  <a:schemeClr val="accent6">
                    <a:lumMod val="50000"/>
                  </a:schemeClr>
                </a:solidFill>
                <a:cs typeface="Arial" charset="0"/>
              </a:rPr>
            </a:br>
            <a:r>
              <a:rPr lang="en-US" kern="0" smtClean="0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[-220,350] HU</a:t>
            </a:r>
            <a:endParaRPr lang="en-US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990600" y="990600"/>
            <a:ext cx="1600200" cy="1066800"/>
          </a:xfrm>
          <a:prstGeom prst="roundRect">
            <a:avLst/>
          </a:prstGeom>
          <a:solidFill>
            <a:srgbClr val="00B050">
              <a:alpha val="65000"/>
            </a:srgb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/>
              <a:t>Different PWLS parameters</a:t>
            </a:r>
            <a:endParaRPr lang="he-IL"/>
          </a:p>
        </p:txBody>
      </p:sp>
      <p:pic>
        <p:nvPicPr>
          <p:cNvPr id="15" name="Picture 2" descr="C:\N\PhD Talk\DS_parade_1bb.ep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" y="4800600"/>
            <a:ext cx="7239000" cy="163720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308" name="Picture 12" descr="C:\N\PhD Talk\DS_parade_2c.ep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4724400"/>
            <a:ext cx="7239000" cy="1637202"/>
          </a:xfrm>
          <a:prstGeom prst="rect">
            <a:avLst/>
          </a:prstGeom>
          <a:noFill/>
        </p:spPr>
      </p:pic>
      <p:pic>
        <p:nvPicPr>
          <p:cNvPr id="183307" name="Picture 11" descr="C:\N\PhD Talk\DS_parade_2b.ep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3124200"/>
            <a:ext cx="7239000" cy="1637202"/>
          </a:xfrm>
          <a:prstGeom prst="rect">
            <a:avLst/>
          </a:prstGeom>
          <a:noFill/>
        </p:spPr>
      </p:pic>
      <p:pic>
        <p:nvPicPr>
          <p:cNvPr id="183306" name="Picture 10" descr="C:\N\PhD Talk\DS_parade_2a.ep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24200" y="1066799"/>
            <a:ext cx="1828800" cy="1611517"/>
          </a:xfrm>
          <a:prstGeom prst="rect">
            <a:avLst/>
          </a:prstGeom>
          <a:noFill/>
        </p:spPr>
      </p:pic>
      <p:pic>
        <p:nvPicPr>
          <p:cNvPr id="183305" name="Picture 9" descr="C:\N\PhD Talk\DS_orig_2.ep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26049" y="228601"/>
            <a:ext cx="2797250" cy="2133600"/>
          </a:xfrm>
          <a:prstGeom prst="rect">
            <a:avLst/>
          </a:prstGeom>
          <a:noFill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33400" y="152400"/>
            <a:ext cx="37338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0" smtClean="0">
                <a:solidFill>
                  <a:srgbClr val="B60009"/>
                </a:solidFill>
                <a:latin typeface="Arial"/>
                <a:ea typeface="+mn-ea"/>
                <a:cs typeface="Arial" charset="0"/>
              </a:rPr>
              <a:t>Empirical results</a:t>
            </a:r>
            <a:endParaRPr lang="en-US" sz="3600" kern="0">
              <a:solidFill>
                <a:srgbClr val="B60009"/>
              </a:solidFill>
              <a:latin typeface="Arial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8600" y="1981200"/>
            <a:ext cx="2209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Thighs</a:t>
            </a:r>
            <a:r>
              <a:rPr kumimoji="0" lang="en-US" sz="2000" b="0" i="0" u="none" strike="noStrike" kern="0" cap="none" spc="0" normalizeH="0" noProof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 section</a:t>
            </a:r>
            <a:endParaRPr lang="en-US" sz="200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rot="10800000">
            <a:off x="3352800" y="1066800"/>
            <a:ext cx="3124200" cy="2286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10800000" flipV="1">
            <a:off x="4953000" y="2362200"/>
            <a:ext cx="2743200" cy="3048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7772400" y="4953000"/>
            <a:ext cx="1066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kern="0" smtClean="0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Error images</a:t>
            </a:r>
            <a:endParaRPr lang="en-US" sz="200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620000" y="3352800"/>
            <a:ext cx="1295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kern="0" smtClean="0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Recon. in </a:t>
            </a:r>
            <a:br>
              <a:rPr lang="en-US" kern="0" smtClean="0">
                <a:solidFill>
                  <a:schemeClr val="accent6">
                    <a:lumMod val="50000"/>
                  </a:schemeClr>
                </a:solidFill>
                <a:cs typeface="Arial" charset="0"/>
              </a:rPr>
            </a:br>
            <a:r>
              <a:rPr lang="en-US" kern="0" smtClean="0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[-220,350] HU</a:t>
            </a:r>
            <a:endParaRPr lang="en-US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381000" y="2723432"/>
          <a:ext cx="7239000" cy="37084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tableStyleId>{2D5ABB26-0587-4C30-8999-92F81FD0307C}</a:tableStyleId>
              </a:tblPr>
              <a:tblGrid>
                <a:gridCol w="1809750"/>
                <a:gridCol w="1809750"/>
                <a:gridCol w="1809750"/>
                <a:gridCol w="180975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b="0" smtClean="0">
                          <a:solidFill>
                            <a:schemeClr val="tx1"/>
                          </a:solidFill>
                        </a:rPr>
                        <a:t>FBP, 25.26</a:t>
                      </a:r>
                      <a:r>
                        <a:rPr lang="en-US" sz="1600" b="0" baseline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="0" smtClean="0">
                          <a:solidFill>
                            <a:schemeClr val="tx1"/>
                          </a:solidFill>
                        </a:rPr>
                        <a:t>dB</a:t>
                      </a:r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smtClean="0"/>
                        <a:t> ATM, 27.46 </a:t>
                      </a:r>
                      <a:r>
                        <a:rPr lang="en-US" sz="1600" baseline="0" smtClean="0"/>
                        <a:t>dB</a:t>
                      </a:r>
                      <a:endParaRPr lang="en-US" sz="160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smtClean="0"/>
                        <a:t>PWLS, 28.26</a:t>
                      </a:r>
                      <a:r>
                        <a:rPr lang="en-US" sz="1600" baseline="0" smtClean="0"/>
                        <a:t> dB</a:t>
                      </a:r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smtClean="0"/>
                        <a:t>Shrinkage</a:t>
                      </a:r>
                      <a:r>
                        <a:rPr lang="en-US" sz="1600" baseline="0" smtClean="0"/>
                        <a:t> </a:t>
                      </a:r>
                      <a:r>
                        <a:rPr lang="en-US" sz="1600" smtClean="0"/>
                        <a:t>28.94 dB</a:t>
                      </a:r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418" name="Picture 2" descr="C:\N\PhD Talk\DS_parade_5b.ep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124200"/>
            <a:ext cx="7075394" cy="1600200"/>
          </a:xfrm>
          <a:prstGeom prst="rect">
            <a:avLst/>
          </a:prstGeom>
          <a:noFill/>
        </p:spPr>
      </p:pic>
      <p:pic>
        <p:nvPicPr>
          <p:cNvPr id="187400" name="Picture 8" descr="C:\N\PhD Talk\DS_orig_5.ep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05600" y="228600"/>
            <a:ext cx="1977334" cy="2370138"/>
          </a:xfrm>
          <a:prstGeom prst="rect">
            <a:avLst/>
          </a:prstGeom>
          <a:noFill/>
        </p:spPr>
      </p:pic>
      <p:pic>
        <p:nvPicPr>
          <p:cNvPr id="187399" name="Picture 7" descr="C:\N\PhD Talk\DS_parade_5a.ep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0400" y="990600"/>
            <a:ext cx="1738044" cy="1524000"/>
          </a:xfrm>
          <a:prstGeom prst="rect">
            <a:avLst/>
          </a:prstGeom>
          <a:noFill/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33400" y="152400"/>
            <a:ext cx="37338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0" smtClean="0">
                <a:solidFill>
                  <a:srgbClr val="B60009"/>
                </a:solidFill>
                <a:latin typeface="Arial"/>
                <a:ea typeface="+mn-ea"/>
                <a:cs typeface="Arial" charset="0"/>
              </a:rPr>
              <a:t>Empirical results</a:t>
            </a:r>
            <a:endParaRPr lang="en-US" sz="3600" kern="0">
              <a:solidFill>
                <a:srgbClr val="B60009"/>
              </a:solidFill>
              <a:latin typeface="Arial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8600" y="1981200"/>
            <a:ext cx="2209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Head </a:t>
            </a:r>
            <a:r>
              <a:rPr kumimoji="0" lang="en-US" sz="2000" b="0" i="0" u="none" strike="noStrike" kern="0" cap="none" spc="0" normalizeH="0" noProof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section</a:t>
            </a:r>
            <a:endParaRPr lang="en-US" sz="200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rot="10800000" flipV="1">
            <a:off x="3124200" y="304800"/>
            <a:ext cx="3886200" cy="6096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0800000" flipV="1">
            <a:off x="4876800" y="1600200"/>
            <a:ext cx="3429000" cy="9144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7772400" y="4953000"/>
            <a:ext cx="1066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kern="0" smtClean="0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Error images</a:t>
            </a:r>
            <a:endParaRPr lang="en-US" sz="200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00" y="3352800"/>
            <a:ext cx="1295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kern="0" smtClean="0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Recon. in </a:t>
            </a:r>
            <a:br>
              <a:rPr lang="en-US" kern="0" smtClean="0">
                <a:solidFill>
                  <a:schemeClr val="accent6">
                    <a:lumMod val="50000"/>
                  </a:schemeClr>
                </a:solidFill>
                <a:cs typeface="Arial" charset="0"/>
              </a:rPr>
            </a:br>
            <a:r>
              <a:rPr lang="en-US" kern="0" smtClean="0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[-170,250] HU</a:t>
            </a:r>
            <a:endParaRPr lang="en-US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88420" name="Picture 4" descr="C:\N\PhD Talk\DS_parade_5c.ep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" y="4800600"/>
            <a:ext cx="7075395" cy="1600200"/>
          </a:xfrm>
          <a:prstGeom prst="rect">
            <a:avLst/>
          </a:prstGeom>
          <a:noFill/>
        </p:spPr>
      </p:pic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381000" y="2667000"/>
          <a:ext cx="7010400" cy="37084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tableStyleId>{2D5ABB26-0587-4C30-8999-92F81FD0307C}</a:tableStyleId>
              </a:tblPr>
              <a:tblGrid>
                <a:gridCol w="1752600"/>
                <a:gridCol w="1752600"/>
                <a:gridCol w="1752600"/>
                <a:gridCol w="17526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b="0" smtClean="0">
                          <a:solidFill>
                            <a:schemeClr val="tx1"/>
                          </a:solidFill>
                        </a:rPr>
                        <a:t>FBP, 29.84 dB</a:t>
                      </a:r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smtClean="0"/>
                        <a:t> ATM, 29.83 </a:t>
                      </a:r>
                      <a:r>
                        <a:rPr lang="en-US" sz="1600" baseline="0" smtClean="0"/>
                        <a:t>dB</a:t>
                      </a:r>
                      <a:endParaRPr lang="en-US" sz="160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smtClean="0"/>
                        <a:t>PWLS, 31.02</a:t>
                      </a:r>
                      <a:r>
                        <a:rPr lang="en-US" sz="1600" baseline="0" smtClean="0"/>
                        <a:t> dB</a:t>
                      </a:r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smtClean="0"/>
                        <a:t>Shrinkage 32.81dB</a:t>
                      </a:r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42" name="Picture 2" descr="C:\N\PhD Talk\DS_parade_alt.eps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223295" y="3124200"/>
            <a:ext cx="5478209" cy="3235881"/>
          </a:xfrm>
          <a:prstGeom prst="rect">
            <a:avLst/>
          </a:prstGeom>
          <a:noFill/>
        </p:spPr>
      </p:pic>
      <p:pic>
        <p:nvPicPr>
          <p:cNvPr id="164878" name="Picture 14" descr="C:\N\PhD Talk\DS_orig_1.ep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26050" y="228600"/>
            <a:ext cx="2797249" cy="2133600"/>
          </a:xfrm>
          <a:prstGeom prst="rect">
            <a:avLst/>
          </a:prstGeom>
          <a:noFill/>
        </p:spPr>
      </p:pic>
      <p:pic>
        <p:nvPicPr>
          <p:cNvPr id="164876" name="Picture 12" descr="C:\N\PhD Talk\DS_parade_1a.ep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24200" y="838200"/>
            <a:ext cx="1828800" cy="1611516"/>
          </a:xfrm>
          <a:prstGeom prst="rect">
            <a:avLst/>
          </a:prstGeom>
          <a:noFill/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533400" y="152400"/>
            <a:ext cx="43434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0" smtClean="0">
                <a:solidFill>
                  <a:srgbClr val="B60009"/>
                </a:solidFill>
                <a:latin typeface="Arial"/>
                <a:ea typeface="+mn-ea"/>
                <a:cs typeface="Arial" charset="0"/>
              </a:rPr>
              <a:t>Alternative versions</a:t>
            </a:r>
            <a:endParaRPr lang="en-US" sz="3600" kern="0">
              <a:solidFill>
                <a:srgbClr val="B60009"/>
              </a:solidFill>
              <a:latin typeface="Arial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8600" y="2133600"/>
            <a:ext cx="2209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Thighs</a:t>
            </a:r>
            <a:r>
              <a:rPr kumimoji="0" lang="en-US" sz="2000" b="0" i="0" u="none" strike="noStrike" kern="0" cap="none" spc="0" normalizeH="0" noProof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 section</a:t>
            </a:r>
            <a:endParaRPr lang="en-US" sz="200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H="1" flipV="1">
            <a:off x="3352800" y="838200"/>
            <a:ext cx="4038600" cy="762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4953000" y="1905000"/>
            <a:ext cx="3581400" cy="5334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/>
          <p:cNvSpPr/>
          <p:nvPr/>
        </p:nvSpPr>
        <p:spPr>
          <a:xfrm>
            <a:off x="6705600" y="3581400"/>
            <a:ext cx="129540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kern="0" smtClean="0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MSE-optimized versions</a:t>
            </a:r>
          </a:p>
          <a:p>
            <a:pPr algn="ctr"/>
            <a:endParaRPr lang="en-US" kern="0" smtClean="0">
              <a:solidFill>
                <a:schemeClr val="accent6">
                  <a:lumMod val="50000"/>
                </a:schemeClr>
              </a:solidFill>
              <a:cs typeface="Arial" charset="0"/>
            </a:endParaRPr>
          </a:p>
          <a:p>
            <a:pPr algn="ctr"/>
            <a:endParaRPr lang="en-US" kern="0" smtClean="0">
              <a:solidFill>
                <a:schemeClr val="accent6">
                  <a:lumMod val="50000"/>
                </a:schemeClr>
              </a:solidFill>
              <a:cs typeface="Arial" charset="0"/>
            </a:endParaRPr>
          </a:p>
          <a:p>
            <a:pPr algn="ctr"/>
            <a:endParaRPr lang="en-US" kern="0" smtClean="0">
              <a:solidFill>
                <a:schemeClr val="accent6">
                  <a:lumMod val="50000"/>
                </a:schemeClr>
              </a:solidFill>
              <a:cs typeface="Arial" charset="0"/>
            </a:endParaRPr>
          </a:p>
          <a:p>
            <a:pPr algn="ctr"/>
            <a:r>
              <a:rPr lang="en-US" kern="0" smtClean="0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Tuned by visual appearance</a:t>
            </a:r>
            <a:endParaRPr lang="en-US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1219200" y="2514600"/>
          <a:ext cx="5429250" cy="59944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tableStyleId>{2D5ABB26-0587-4C30-8999-92F81FD0307C}</a:tableStyleId>
              </a:tblPr>
              <a:tblGrid>
                <a:gridCol w="1809750"/>
                <a:gridCol w="1809750"/>
                <a:gridCol w="1809750"/>
              </a:tblGrid>
              <a:tr h="599440">
                <a:tc>
                  <a:txBody>
                    <a:bodyPr/>
                    <a:lstStyle/>
                    <a:p>
                      <a:r>
                        <a:rPr lang="en-US" sz="1600" b="0" smtClean="0">
                          <a:solidFill>
                            <a:schemeClr val="tx1"/>
                          </a:solidFill>
                        </a:rPr>
                        <a:t>FBP,    27.70 dB</a:t>
                      </a:r>
                    </a:p>
                    <a:p>
                      <a:r>
                        <a:rPr lang="en-US" sz="1600" b="0" smtClean="0">
                          <a:solidFill>
                            <a:schemeClr val="tx1"/>
                          </a:solidFill>
                        </a:rPr>
                        <a:t>           25.76 dB</a:t>
                      </a:r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smtClean="0"/>
                        <a:t>PWLS,   30.45 dB</a:t>
                      </a:r>
                    </a:p>
                    <a:p>
                      <a:r>
                        <a:rPr lang="en-US" sz="1600" smtClean="0"/>
                        <a:t>              28.90</a:t>
                      </a:r>
                      <a:r>
                        <a:rPr lang="en-US" sz="1600" baseline="0" smtClean="0"/>
                        <a:t> dB</a:t>
                      </a:r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smtClean="0"/>
                        <a:t>Shrinkage 30.84 dB</a:t>
                      </a:r>
                    </a:p>
                    <a:p>
                      <a:r>
                        <a:rPr lang="en-US" sz="1600" smtClean="0"/>
                        <a:t>                  30.05 dB</a:t>
                      </a:r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9" name="Rectangle 18"/>
          <p:cNvSpPr/>
          <p:nvPr/>
        </p:nvSpPr>
        <p:spPr>
          <a:xfrm>
            <a:off x="152400" y="838200"/>
            <a:ext cx="2438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smtClean="0"/>
              <a:t>Optimizing for MSE introduces a blur into the image.</a:t>
            </a:r>
            <a:endParaRPr lang="en-US" sz="20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555" name="Picture 3" descr="C:\N\Thesis\Figures\SH-eff-dose1.ep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3419873"/>
            <a:ext cx="3505200" cy="2833545"/>
          </a:xfrm>
          <a:prstGeom prst="rect">
            <a:avLst/>
          </a:prstGeom>
          <a:noFill/>
        </p:spPr>
      </p:pic>
      <p:pic>
        <p:nvPicPr>
          <p:cNvPr id="279556" name="Picture 4" descr="C:\N\Thesis\Figures\SH-eff-dose2.ep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29575" y="3429000"/>
            <a:ext cx="3529470" cy="2819399"/>
          </a:xfrm>
          <a:prstGeom prst="rect">
            <a:avLst/>
          </a:prstGeom>
          <a:noFill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33400" y="152400"/>
            <a:ext cx="62484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0" smtClean="0">
                <a:solidFill>
                  <a:srgbClr val="B60009"/>
                </a:solidFill>
                <a:latin typeface="Arial"/>
                <a:ea typeface="+mn-ea"/>
                <a:cs typeface="Arial" charset="0"/>
              </a:rPr>
              <a:t>Effective dose reduction</a:t>
            </a:r>
            <a:endParaRPr lang="en-US" sz="3600" kern="0">
              <a:solidFill>
                <a:srgbClr val="B60009"/>
              </a:solidFill>
              <a:latin typeface="Arial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90600" y="3048000"/>
            <a:ext cx="3124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 smtClean="0"/>
              <a:t>Normal X-ray dose range</a:t>
            </a:r>
            <a:endParaRPr lang="en-US" sz="1600"/>
          </a:p>
        </p:txBody>
      </p:sp>
      <p:sp>
        <p:nvSpPr>
          <p:cNvPr id="7" name="Rectangle 6"/>
          <p:cNvSpPr/>
          <p:nvPr/>
        </p:nvSpPr>
        <p:spPr>
          <a:xfrm>
            <a:off x="4800600" y="3048000"/>
            <a:ext cx="31242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600" smtClean="0"/>
              <a:t>Low X-ray dose range</a:t>
            </a:r>
            <a:endParaRPr lang="en-US" sz="1600"/>
          </a:p>
        </p:txBody>
      </p:sp>
      <p:sp>
        <p:nvSpPr>
          <p:cNvPr id="8" name="Rectangle 7"/>
          <p:cNvSpPr/>
          <p:nvPr/>
        </p:nvSpPr>
        <p:spPr>
          <a:xfrm>
            <a:off x="457200" y="838200"/>
            <a:ext cx="8153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smtClean="0"/>
              <a:t>Estimating dose reduction factor:</a:t>
            </a:r>
          </a:p>
          <a:p>
            <a:pPr lvl="0">
              <a:buFont typeface="Arial" pitchFamily="34" charset="0"/>
              <a:buChar char="•"/>
            </a:pPr>
            <a:r>
              <a:rPr lang="en-US" sz="2000" smtClean="0"/>
              <a:t>For each noise level, sweep over a range of FBP parameter and chose a reconstruction with minimal error measure.</a:t>
            </a:r>
          </a:p>
          <a:p>
            <a:pPr lvl="0">
              <a:buFont typeface="Arial" pitchFamily="34" charset="0"/>
              <a:buChar char="•"/>
            </a:pPr>
            <a:r>
              <a:rPr lang="en-US" sz="2000" smtClean="0"/>
              <a:t>Sweep over a range of the noise level and compare to learned shrinkage.</a:t>
            </a:r>
            <a:endParaRPr lang="en-US" sz="2000"/>
          </a:p>
        </p:txBody>
      </p:sp>
      <p:graphicFrame>
        <p:nvGraphicFramePr>
          <p:cNvPr id="279557" name="Object 5"/>
          <p:cNvGraphicFramePr>
            <a:graphicFrameLocks noChangeAspect="1"/>
          </p:cNvGraphicFramePr>
          <p:nvPr/>
        </p:nvGraphicFramePr>
        <p:xfrm>
          <a:off x="2362200" y="2209800"/>
          <a:ext cx="4211637" cy="688975"/>
        </p:xfrm>
        <a:graphic>
          <a:graphicData uri="http://schemas.openxmlformats.org/presentationml/2006/ole">
            <p:oleObj spid="_x0000_s279557" name="Equation" r:id="rId5" imgW="2184120" imgH="355320" progId="Equation.3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9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457200" y="838200"/>
          <a:ext cx="8229600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itle 1"/>
          <p:cNvSpPr txBox="1">
            <a:spLocks/>
          </p:cNvSpPr>
          <p:nvPr/>
        </p:nvSpPr>
        <p:spPr bwMode="auto">
          <a:xfrm>
            <a:off x="533400" y="152400"/>
            <a:ext cx="7799388" cy="646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rgbClr val="B60009"/>
                </a:solidFill>
                <a:effectLst/>
                <a:uLnTx/>
                <a:uFillTx/>
                <a:latin typeface="+mj-lt"/>
                <a:ea typeface="+mj-ea"/>
                <a:cs typeface="Arial" charset="0"/>
              </a:rPr>
              <a:t>Contents</a:t>
            </a:r>
            <a:r>
              <a:rPr kumimoji="0" lang="en-US" sz="3600" b="0" i="0" u="none" strike="noStrike" kern="0" cap="none" spc="0" normalizeH="0" noProof="0" smtClean="0">
                <a:ln>
                  <a:noFill/>
                </a:ln>
                <a:solidFill>
                  <a:srgbClr val="B60009"/>
                </a:solidFill>
                <a:effectLst/>
                <a:uLnTx/>
                <a:uFillTx/>
                <a:latin typeface="+mj-lt"/>
                <a:ea typeface="+mj-ea"/>
                <a:cs typeface="Arial" charset="0"/>
              </a:rPr>
              <a:t> </a:t>
            </a: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rgbClr val="B60009"/>
                </a:solidFill>
                <a:effectLst/>
                <a:uLnTx/>
                <a:uFillTx/>
                <a:latin typeface="+mj-lt"/>
                <a:ea typeface="+mj-ea"/>
                <a:cs typeface="Arial" charset="0"/>
              </a:rPr>
              <a:t>of this talk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B60009"/>
              </a:solidFill>
              <a:effectLst/>
              <a:uLnTx/>
              <a:uFillTx/>
              <a:latin typeface="+mj-lt"/>
              <a:ea typeface="+mj-ea"/>
              <a:cs typeface="Arial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81000" y="4876800"/>
            <a:ext cx="8382000" cy="7620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e-I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152400"/>
            <a:ext cx="76962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0" smtClean="0">
                <a:solidFill>
                  <a:srgbClr val="B60009"/>
                </a:solidFill>
                <a:latin typeface="Arial"/>
                <a:ea typeface="+mn-ea"/>
                <a:cs typeface="Arial" charset="0"/>
              </a:rPr>
              <a:t>Fusion over a smoothing parameter</a:t>
            </a:r>
            <a:endParaRPr lang="en-US" sz="3600" kern="0">
              <a:solidFill>
                <a:srgbClr val="B60009"/>
              </a:solidFill>
              <a:latin typeface="Arial"/>
              <a:cs typeface="Arial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371600" y="1600200"/>
            <a:ext cx="1447800" cy="10668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smtClean="0"/>
              <a:t>Recon.</a:t>
            </a:r>
            <a:br>
              <a:rPr lang="en-US" sz="2000" b="1" smtClean="0"/>
            </a:br>
            <a:r>
              <a:rPr lang="en-US" sz="2000" b="1" smtClean="0"/>
              <a:t>algorithm</a:t>
            </a:r>
            <a:endParaRPr lang="en-US" sz="2000" b="1"/>
          </a:p>
        </p:txBody>
      </p:sp>
      <p:cxnSp>
        <p:nvCxnSpPr>
          <p:cNvPr id="5" name="Straight Arrow Connector 4"/>
          <p:cNvCxnSpPr/>
          <p:nvPr/>
        </p:nvCxnSpPr>
        <p:spPr>
          <a:xfrm rot="5400000">
            <a:off x="1637506" y="1333500"/>
            <a:ext cx="534194" cy="794"/>
          </a:xfrm>
          <a:prstGeom prst="straightConnector1">
            <a:avLst/>
          </a:prstGeom>
          <a:ln w="12700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1905000" y="990600"/>
            <a:ext cx="1219200" cy="512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1600"/>
              </a:lnSpc>
            </a:pPr>
            <a:r>
              <a:rPr lang="en-US" smtClean="0"/>
              <a:t>Scalar parameter</a:t>
            </a:r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381000" y="2133600"/>
            <a:ext cx="989012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228600" y="1828800"/>
            <a:ext cx="1219200" cy="307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1600"/>
              </a:lnSpc>
            </a:pPr>
            <a:r>
              <a:rPr lang="en-US" smtClean="0"/>
              <a:t>Raw data</a:t>
            </a:r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819400" y="2133600"/>
            <a:ext cx="760412" cy="1588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590800" y="1828800"/>
            <a:ext cx="1219200" cy="307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1600"/>
              </a:lnSpc>
            </a:pPr>
            <a:r>
              <a:rPr lang="en-US" smtClean="0"/>
              <a:t>Image</a:t>
            </a:r>
            <a:endParaRPr lang="en-US"/>
          </a:p>
        </p:txBody>
      </p:sp>
      <p:sp>
        <p:nvSpPr>
          <p:cNvPr id="36" name="Trapezoid 35"/>
          <p:cNvSpPr/>
          <p:nvPr/>
        </p:nvSpPr>
        <p:spPr>
          <a:xfrm rot="10800000">
            <a:off x="5638800" y="3352800"/>
            <a:ext cx="1447800" cy="685800"/>
          </a:xfrm>
          <a:prstGeom prst="trapezoid">
            <a:avLst/>
          </a:prstGeom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5715000" y="3352800"/>
            <a:ext cx="1219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mtClean="0">
                <a:solidFill>
                  <a:schemeClr val="lt1"/>
                </a:solidFill>
              </a:rPr>
              <a:t>Decision rule</a:t>
            </a:r>
          </a:p>
        </p:txBody>
      </p:sp>
      <p:sp>
        <p:nvSpPr>
          <p:cNvPr id="55" name="Rectangle 54"/>
          <p:cNvSpPr/>
          <p:nvPr/>
        </p:nvSpPr>
        <p:spPr>
          <a:xfrm>
            <a:off x="304800" y="2743200"/>
            <a:ext cx="51816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2400"/>
              </a:lnSpc>
            </a:pPr>
            <a:r>
              <a:rPr lang="en-US" sz="2000" b="1" smtClean="0"/>
              <a:t>The algorithm:</a:t>
            </a:r>
          </a:p>
          <a:p>
            <a:pPr lvl="0">
              <a:lnSpc>
                <a:spcPts val="2400"/>
              </a:lnSpc>
              <a:buFont typeface="Arial" pitchFamily="34" charset="0"/>
              <a:buChar char="•"/>
            </a:pPr>
            <a:r>
              <a:rPr lang="en-US" sz="2000" smtClean="0"/>
              <a:t> Sweep the variance-resolution tradeoff.  </a:t>
            </a:r>
          </a:p>
          <a:p>
            <a:pPr lvl="0">
              <a:lnSpc>
                <a:spcPts val="2400"/>
              </a:lnSpc>
              <a:buFont typeface="Arial" pitchFamily="34" charset="0"/>
              <a:buChar char="•"/>
            </a:pPr>
            <a:r>
              <a:rPr lang="en-US" sz="2000" smtClean="0"/>
              <a:t> Extract pixel neighborhood (or other </a:t>
            </a:r>
            <a:br>
              <a:rPr lang="en-US" sz="2000" smtClean="0"/>
            </a:br>
            <a:r>
              <a:rPr lang="en-US" sz="2000" smtClean="0"/>
              <a:t>   features) from each version.</a:t>
            </a:r>
          </a:p>
          <a:p>
            <a:pPr lvl="0">
              <a:lnSpc>
                <a:spcPts val="2400"/>
              </a:lnSpc>
              <a:buFont typeface="Arial" pitchFamily="34" charset="0"/>
              <a:buChar char="•"/>
            </a:pPr>
            <a:r>
              <a:rPr lang="en-US" sz="2000" smtClean="0"/>
              <a:t> Build a decision rule to perform the local </a:t>
            </a:r>
            <a:br>
              <a:rPr lang="en-US" sz="2000" smtClean="0"/>
            </a:br>
            <a:r>
              <a:rPr lang="en-US" sz="2000" smtClean="0"/>
              <a:t>   fusion.</a:t>
            </a:r>
            <a:endParaRPr lang="en-US" sz="2000"/>
          </a:p>
        </p:txBody>
      </p:sp>
      <p:sp>
        <p:nvSpPr>
          <p:cNvPr id="56" name="Rectangle 55"/>
          <p:cNvSpPr/>
          <p:nvPr/>
        </p:nvSpPr>
        <p:spPr>
          <a:xfrm>
            <a:off x="228600" y="4953000"/>
            <a:ext cx="5105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b="1" smtClean="0"/>
              <a:t>Decision rule</a:t>
            </a:r>
            <a:r>
              <a:rPr lang="en-US" sz="2000" smtClean="0"/>
              <a:t>: </a:t>
            </a:r>
            <a:br>
              <a:rPr lang="en-US" sz="2000" smtClean="0"/>
            </a:br>
            <a:r>
              <a:rPr lang="en-US" sz="2000" smtClean="0"/>
              <a:t>    Use a regression to build one automatically, </a:t>
            </a:r>
            <a:br>
              <a:rPr lang="en-US" sz="2000" smtClean="0"/>
            </a:br>
            <a:r>
              <a:rPr lang="en-US" sz="2000" smtClean="0"/>
              <a:t>    with a Neural network or Support Vector </a:t>
            </a:r>
            <a:br>
              <a:rPr lang="en-US" sz="2000" smtClean="0"/>
            </a:br>
            <a:r>
              <a:rPr lang="en-US" sz="2000" smtClean="0"/>
              <a:t>    Regression.</a:t>
            </a:r>
            <a:endParaRPr lang="en-US" sz="2000"/>
          </a:p>
        </p:txBody>
      </p:sp>
      <p:sp>
        <p:nvSpPr>
          <p:cNvPr id="57" name="Rectangle 56"/>
          <p:cNvSpPr/>
          <p:nvPr/>
        </p:nvSpPr>
        <p:spPr>
          <a:xfrm>
            <a:off x="7239000" y="3886200"/>
            <a:ext cx="1676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mtClean="0"/>
              <a:t>Artificial Neural Network (ANN)</a:t>
            </a:r>
            <a:endParaRPr lang="en-US"/>
          </a:p>
        </p:txBody>
      </p:sp>
      <p:pic>
        <p:nvPicPr>
          <p:cNvPr id="175107" name="Picture 3" descr="C:\N\PhD Talk\SP_parade_1d3.ep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1143000"/>
            <a:ext cx="1524000" cy="1342931"/>
          </a:xfrm>
          <a:prstGeom prst="rect">
            <a:avLst/>
          </a:prstGeom>
          <a:noFill/>
        </p:spPr>
      </p:pic>
      <p:pic>
        <p:nvPicPr>
          <p:cNvPr id="175108" name="Picture 4" descr="C:\N\PhD Talk\SP_parade_1d4.ep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4572000"/>
            <a:ext cx="1535986" cy="1353493"/>
          </a:xfrm>
          <a:prstGeom prst="rect">
            <a:avLst/>
          </a:prstGeom>
          <a:noFill/>
        </p:spPr>
      </p:pic>
      <p:pic>
        <p:nvPicPr>
          <p:cNvPr id="175105" name="Picture 1" descr="C:\N\PhD Talk\SP_parade_1d1.ep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57600" y="1143000"/>
            <a:ext cx="1535986" cy="1353493"/>
          </a:xfrm>
          <a:prstGeom prst="rect">
            <a:avLst/>
          </a:prstGeom>
          <a:noFill/>
        </p:spPr>
      </p:pic>
      <p:pic>
        <p:nvPicPr>
          <p:cNvPr id="175106" name="Picture 2" descr="C:\N\PhD Talk\SP_parade_1d2.ep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39000" y="1143000"/>
            <a:ext cx="1534274" cy="1351984"/>
          </a:xfrm>
          <a:prstGeom prst="rect">
            <a:avLst/>
          </a:prstGeom>
          <a:noFill/>
        </p:spPr>
      </p:pic>
      <p:sp>
        <p:nvSpPr>
          <p:cNvPr id="53" name="TextBox 52"/>
          <p:cNvSpPr txBox="1"/>
          <p:nvPr/>
        </p:nvSpPr>
        <p:spPr>
          <a:xfrm>
            <a:off x="6781800" y="1752600"/>
            <a:ext cx="38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00B050"/>
                </a:solidFill>
              </a:rPr>
              <a:t>…</a:t>
            </a:r>
            <a:endParaRPr lang="en-US" sz="3200">
              <a:solidFill>
                <a:srgbClr val="00B05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477000" y="2819400"/>
            <a:ext cx="381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00B050"/>
                </a:solidFill>
              </a:rPr>
              <a:t>…</a:t>
            </a:r>
            <a:endParaRPr lang="en-US" sz="3200">
              <a:solidFill>
                <a:srgbClr val="00B050"/>
              </a:solidFill>
            </a:endParaRPr>
          </a:p>
        </p:txBody>
      </p:sp>
      <p:cxnSp>
        <p:nvCxnSpPr>
          <p:cNvPr id="48" name="Elbow Connector 47"/>
          <p:cNvCxnSpPr/>
          <p:nvPr/>
        </p:nvCxnSpPr>
        <p:spPr>
          <a:xfrm rot="16200000" flipH="1">
            <a:off x="4572000" y="2133600"/>
            <a:ext cx="1219200" cy="1219200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val 30"/>
          <p:cNvSpPr/>
          <p:nvPr/>
        </p:nvSpPr>
        <p:spPr>
          <a:xfrm>
            <a:off x="4495800" y="1981200"/>
            <a:ext cx="152400" cy="152400"/>
          </a:xfrm>
          <a:prstGeom prst="ellipse">
            <a:avLst/>
          </a:prstGeom>
          <a:solidFill>
            <a:schemeClr val="accent3">
              <a:lumMod val="60000"/>
              <a:lumOff val="40000"/>
              <a:alpha val="36000"/>
            </a:schemeClr>
          </a:solidFill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Elbow Connector 44"/>
          <p:cNvCxnSpPr>
            <a:stCxn id="44" idx="2"/>
          </p:cNvCxnSpPr>
          <p:nvPr/>
        </p:nvCxnSpPr>
        <p:spPr>
          <a:xfrm rot="16200000" flipH="1">
            <a:off x="5916542" y="4468743"/>
            <a:ext cx="1349516" cy="533401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Oval 66"/>
          <p:cNvSpPr/>
          <p:nvPr/>
        </p:nvSpPr>
        <p:spPr>
          <a:xfrm>
            <a:off x="6096000" y="1981200"/>
            <a:ext cx="152400" cy="152400"/>
          </a:xfrm>
          <a:prstGeom prst="ellipse">
            <a:avLst/>
          </a:prstGeom>
          <a:solidFill>
            <a:schemeClr val="accent3">
              <a:lumMod val="60000"/>
              <a:lumOff val="40000"/>
              <a:alpha val="36000"/>
            </a:schemeClr>
          </a:solidFill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8077200" y="1981200"/>
            <a:ext cx="152400" cy="152400"/>
          </a:xfrm>
          <a:prstGeom prst="ellipse">
            <a:avLst/>
          </a:prstGeom>
          <a:solidFill>
            <a:schemeClr val="accent3">
              <a:lumMod val="60000"/>
              <a:lumOff val="40000"/>
              <a:alpha val="36000"/>
            </a:schemeClr>
          </a:solidFill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/>
          <p:cNvSpPr/>
          <p:nvPr/>
        </p:nvSpPr>
        <p:spPr>
          <a:xfrm>
            <a:off x="6781800" y="5410200"/>
            <a:ext cx="152400" cy="152400"/>
          </a:xfrm>
          <a:prstGeom prst="ellipse">
            <a:avLst/>
          </a:prstGeom>
          <a:solidFill>
            <a:schemeClr val="accent3">
              <a:lumMod val="60000"/>
              <a:lumOff val="40000"/>
              <a:alpha val="36000"/>
            </a:schemeClr>
          </a:solidFill>
          <a:ln w="127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0" name="Elbow Connector 39"/>
          <p:cNvCxnSpPr>
            <a:stCxn id="68" idx="4"/>
          </p:cNvCxnSpPr>
          <p:nvPr/>
        </p:nvCxnSpPr>
        <p:spPr>
          <a:xfrm rot="5400000">
            <a:off x="6934200" y="2133600"/>
            <a:ext cx="1219200" cy="1219200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Elbow Connector 38"/>
          <p:cNvCxnSpPr>
            <a:stCxn id="67" idx="4"/>
          </p:cNvCxnSpPr>
          <p:nvPr/>
        </p:nvCxnSpPr>
        <p:spPr>
          <a:xfrm rot="16200000" flipH="1">
            <a:off x="5676900" y="2628900"/>
            <a:ext cx="1219200" cy="228600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5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4" grpId="0"/>
      <p:bldP spid="55" grpId="0"/>
      <p:bldP spid="56" grpId="0"/>
      <p:bldP spid="57" grpId="0"/>
      <p:bldP spid="53" grpId="0"/>
      <p:bldP spid="54" grpId="0"/>
      <p:bldP spid="31" grpId="0" animBg="1"/>
      <p:bldP spid="67" grpId="0" animBg="1"/>
      <p:bldP spid="68" grpId="0" animBg="1"/>
      <p:bldP spid="6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152400"/>
            <a:ext cx="76962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0" smtClean="0">
                <a:solidFill>
                  <a:srgbClr val="B60009"/>
                </a:solidFill>
                <a:latin typeface="Arial"/>
                <a:ea typeface="+mn-ea"/>
                <a:cs typeface="Arial" charset="0"/>
              </a:rPr>
              <a:t>Fusion over a smoothing parameter</a:t>
            </a:r>
            <a:endParaRPr lang="en-US" sz="3600" kern="0">
              <a:solidFill>
                <a:srgbClr val="B60009"/>
              </a:solidFill>
              <a:latin typeface="Arial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04800" y="838200"/>
            <a:ext cx="44958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smtClean="0">
                <a:solidFill>
                  <a:srgbClr val="C00000"/>
                </a:solidFill>
              </a:rPr>
              <a:t>FBP algorithm</a:t>
            </a:r>
            <a:r>
              <a:rPr lang="en-US" sz="2400" smtClean="0"/>
              <a:t>: sweep the cut-off frequency of the low-pass </a:t>
            </a:r>
            <a:r>
              <a:rPr lang="en-US" sz="2400" err="1" smtClean="0"/>
              <a:t>sinogram</a:t>
            </a:r>
            <a:r>
              <a:rPr lang="en-US" sz="2400" smtClean="0"/>
              <a:t> filter.</a:t>
            </a:r>
          </a:p>
          <a:p>
            <a:pPr lvl="0"/>
            <a:r>
              <a:rPr lang="en-US" sz="2400" smtClean="0"/>
              <a:t>Collect few images with different resolution-variance trade-off.</a:t>
            </a:r>
            <a:endParaRPr lang="en-US" sz="2400"/>
          </a:p>
        </p:txBody>
      </p:sp>
      <p:sp>
        <p:nvSpPr>
          <p:cNvPr id="4" name="Rectangle 3"/>
          <p:cNvSpPr/>
          <p:nvPr/>
        </p:nvSpPr>
        <p:spPr>
          <a:xfrm>
            <a:off x="228600" y="3124200"/>
            <a:ext cx="5638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smtClean="0">
                <a:solidFill>
                  <a:srgbClr val="C00000"/>
                </a:solidFill>
              </a:rPr>
              <a:t>PWLS algorithm: </a:t>
            </a:r>
            <a:r>
              <a:rPr lang="en-US" sz="2400" smtClean="0"/>
              <a:t>perform the regular reconstruction while collecting versions along the iterations.</a:t>
            </a:r>
            <a:endParaRPr lang="en-US" sz="2400"/>
          </a:p>
        </p:txBody>
      </p:sp>
      <p:sp>
        <p:nvSpPr>
          <p:cNvPr id="11" name="Rounded Rectangle 10"/>
          <p:cNvSpPr/>
          <p:nvPr/>
        </p:nvSpPr>
        <p:spPr>
          <a:xfrm>
            <a:off x="3276600" y="4876800"/>
            <a:ext cx="76200" cy="5334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2667000" y="4876800"/>
            <a:ext cx="76200" cy="5334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/>
          <p:cNvSpPr/>
          <p:nvPr/>
        </p:nvSpPr>
        <p:spPr>
          <a:xfrm>
            <a:off x="3886200" y="4876800"/>
            <a:ext cx="76200" cy="5334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4495800" y="4876800"/>
            <a:ext cx="76200" cy="5334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5105400" y="4876800"/>
            <a:ext cx="76200" cy="5334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914400" y="4953000"/>
            <a:ext cx="1447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mtClean="0"/>
              <a:t>Created with FBP</a:t>
            </a:r>
            <a:endParaRPr lang="en-US"/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2133600" y="4724400"/>
            <a:ext cx="4800600" cy="1588"/>
          </a:xfrm>
          <a:prstGeom prst="straightConnector1">
            <a:avLst/>
          </a:prstGeom>
          <a:ln>
            <a:tailEnd type="arrow"/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  <a:softEdge rad="31750"/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7086600" y="5029200"/>
            <a:ext cx="1447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mtClean="0"/>
              <a:t>Standard PWLS result</a:t>
            </a:r>
            <a:endParaRPr lang="en-US"/>
          </a:p>
        </p:txBody>
      </p:sp>
      <p:sp>
        <p:nvSpPr>
          <p:cNvPr id="50" name="Rounded Rectangle 49"/>
          <p:cNvSpPr/>
          <p:nvPr/>
        </p:nvSpPr>
        <p:spPr>
          <a:xfrm>
            <a:off x="914400" y="4419600"/>
            <a:ext cx="1219200" cy="5334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</a:rPr>
              <a:t>Initial image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58" name="Rounded Rectangle 57"/>
          <p:cNvSpPr/>
          <p:nvPr/>
        </p:nvSpPr>
        <p:spPr>
          <a:xfrm>
            <a:off x="6934200" y="4495800"/>
            <a:ext cx="1295400" cy="5334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chemeClr val="tx1"/>
                </a:solidFill>
              </a:rPr>
              <a:t>Converged image</a:t>
            </a:r>
            <a:endParaRPr lang="en-US">
              <a:solidFill>
                <a:schemeClr val="tx1"/>
              </a:solidFill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2819400" y="5410200"/>
            <a:ext cx="3124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mtClean="0"/>
              <a:t>versions from partial iterations</a:t>
            </a:r>
            <a:endParaRPr lang="en-US"/>
          </a:p>
        </p:txBody>
      </p:sp>
      <p:pic>
        <p:nvPicPr>
          <p:cNvPr id="140300" name="Picture 12" descr="C:\L\PhD Talk\phdt_52.ep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914400"/>
            <a:ext cx="2550924" cy="1998662"/>
          </a:xfrm>
          <a:prstGeom prst="rect">
            <a:avLst/>
          </a:prstGeom>
          <a:noFill/>
        </p:spPr>
      </p:pic>
      <p:sp>
        <p:nvSpPr>
          <p:cNvPr id="41" name="Rounded Rectangle 40"/>
          <p:cNvSpPr/>
          <p:nvPr/>
        </p:nvSpPr>
        <p:spPr>
          <a:xfrm>
            <a:off x="5715000" y="4876800"/>
            <a:ext cx="76200" cy="5334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ounded Rectangle 41"/>
          <p:cNvSpPr/>
          <p:nvPr/>
        </p:nvSpPr>
        <p:spPr>
          <a:xfrm>
            <a:off x="6324600" y="4876800"/>
            <a:ext cx="76200" cy="53340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Rounded Rectangle 98"/>
          <p:cNvSpPr/>
          <p:nvPr/>
        </p:nvSpPr>
        <p:spPr>
          <a:xfrm>
            <a:off x="304800" y="1828800"/>
            <a:ext cx="1600200" cy="27432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9" name="Picture 5" descr="H:\Science\IEEE Eilat December 2008\presentation\ramp_kerne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81200" y="2971800"/>
            <a:ext cx="2362199" cy="1733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84" name="Picture 16" descr="C:\Documents and Settings\Administrator\Desktop\Aardvark_CT_scan_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24600" y="1600200"/>
            <a:ext cx="1809750" cy="1755775"/>
          </a:xfrm>
          <a:prstGeom prst="rect">
            <a:avLst/>
          </a:prstGeom>
          <a:noFill/>
        </p:spPr>
      </p:pic>
      <p:sp>
        <p:nvSpPr>
          <p:cNvPr id="7" name="Pentagon 6"/>
          <p:cNvSpPr/>
          <p:nvPr/>
        </p:nvSpPr>
        <p:spPr bwMode="auto">
          <a:xfrm rot="7198266">
            <a:off x="7787598" y="1146060"/>
            <a:ext cx="274538" cy="158474"/>
          </a:xfrm>
          <a:prstGeom prst="homePlate">
            <a:avLst/>
          </a:prstGeom>
          <a:solidFill>
            <a:srgbClr val="660033"/>
          </a:solidFill>
          <a:ln w="38100" cap="flat" cmpd="sng" algn="ctr">
            <a:solidFill>
              <a:srgbClr val="B60009">
                <a:lumMod val="60000"/>
                <a:lumOff val="40000"/>
              </a:srgbClr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3600" tIns="46800" rIns="93600" bIns="46800" numCol="1" rtlCol="0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 smtClean="0">
              <a:ln>
                <a:noFill/>
              </a:ln>
              <a:solidFill>
                <a:srgbClr val="660033"/>
              </a:solidFill>
              <a:effectLst/>
              <a:uLnTx/>
              <a:uFillTx/>
              <a:latin typeface="Arial" charset="0"/>
              <a:cs typeface="Times New Roman (Hebrew)" charset="0"/>
            </a:endParaRPr>
          </a:p>
        </p:txBody>
      </p:sp>
      <p:cxnSp>
        <p:nvCxnSpPr>
          <p:cNvPr id="8" name="Straight Arrow Connector 7"/>
          <p:cNvCxnSpPr>
            <a:stCxn id="7" idx="3"/>
          </p:cNvCxnSpPr>
          <p:nvPr/>
        </p:nvCxnSpPr>
        <p:spPr bwMode="auto">
          <a:xfrm rot="5400000">
            <a:off x="5705151" y="1811259"/>
            <a:ext cx="2618190" cy="1684092"/>
          </a:xfrm>
          <a:prstGeom prst="straightConnector1">
            <a:avLst/>
          </a:prstGeom>
          <a:noFill/>
          <a:ln w="28575" cap="flat" cmpd="sng" algn="ctr">
            <a:solidFill>
              <a:srgbClr val="660033">
                <a:lumMod val="50000"/>
              </a:srgbClr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6858000" y="914400"/>
            <a:ext cx="106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X-ray source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pSp>
        <p:nvGrpSpPr>
          <p:cNvPr id="58" name="Group 57"/>
          <p:cNvGrpSpPr/>
          <p:nvPr/>
        </p:nvGrpSpPr>
        <p:grpSpPr>
          <a:xfrm>
            <a:off x="5257800" y="3581400"/>
            <a:ext cx="1752600" cy="990600"/>
            <a:chOff x="5257800" y="3581400"/>
            <a:chExt cx="1752600" cy="990600"/>
          </a:xfrm>
        </p:grpSpPr>
        <p:sp>
          <p:nvSpPr>
            <p:cNvPr id="4" name="Rounded Rectangle 3"/>
            <p:cNvSpPr/>
            <p:nvPr/>
          </p:nvSpPr>
          <p:spPr>
            <a:xfrm rot="1613901">
              <a:off x="6066628" y="3906672"/>
              <a:ext cx="142202" cy="216183"/>
            </a:xfrm>
            <a:prstGeom prst="round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/>
            <p:cNvCxnSpPr/>
            <p:nvPr/>
          </p:nvCxnSpPr>
          <p:spPr bwMode="auto">
            <a:xfrm>
              <a:off x="5257800" y="3657600"/>
              <a:ext cx="1752600" cy="914400"/>
            </a:xfrm>
            <a:prstGeom prst="line">
              <a:avLst/>
            </a:prstGeom>
            <a:noFill/>
            <a:ln w="38100" cap="flat" cmpd="sng" algn="ctr">
              <a:solidFill>
                <a:srgbClr val="7070E4">
                  <a:lumMod val="50000"/>
                </a:srgb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12" name="Straight Connector 11"/>
            <p:cNvCxnSpPr/>
            <p:nvPr/>
          </p:nvCxnSpPr>
          <p:spPr bwMode="auto">
            <a:xfrm rot="5400000" flipH="1" flipV="1">
              <a:off x="6286500" y="4076700"/>
              <a:ext cx="152400" cy="76200"/>
            </a:xfrm>
            <a:prstGeom prst="line">
              <a:avLst/>
            </a:prstGeom>
            <a:noFill/>
            <a:ln w="28575" cap="flat" cmpd="sng" algn="ctr">
              <a:solidFill>
                <a:srgbClr val="7070E4">
                  <a:lumMod val="50000"/>
                </a:srgb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13" name="Straight Connector 12"/>
            <p:cNvCxnSpPr/>
            <p:nvPr/>
          </p:nvCxnSpPr>
          <p:spPr bwMode="auto">
            <a:xfrm rot="5400000" flipH="1" flipV="1">
              <a:off x="6438900" y="4152900"/>
              <a:ext cx="152400" cy="76200"/>
            </a:xfrm>
            <a:prstGeom prst="line">
              <a:avLst/>
            </a:prstGeom>
            <a:noFill/>
            <a:ln w="28575" cap="flat" cmpd="sng" algn="ctr">
              <a:solidFill>
                <a:srgbClr val="7070E4">
                  <a:lumMod val="50000"/>
                </a:srgb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14" name="Straight Connector 13"/>
            <p:cNvCxnSpPr/>
            <p:nvPr/>
          </p:nvCxnSpPr>
          <p:spPr bwMode="auto">
            <a:xfrm rot="5400000" flipH="1" flipV="1">
              <a:off x="6591300" y="4229100"/>
              <a:ext cx="152400" cy="76200"/>
            </a:xfrm>
            <a:prstGeom prst="line">
              <a:avLst/>
            </a:prstGeom>
            <a:noFill/>
            <a:ln w="28575" cap="flat" cmpd="sng" algn="ctr">
              <a:solidFill>
                <a:srgbClr val="7070E4">
                  <a:lumMod val="50000"/>
                </a:srgb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15" name="Straight Connector 14"/>
            <p:cNvCxnSpPr/>
            <p:nvPr/>
          </p:nvCxnSpPr>
          <p:spPr bwMode="auto">
            <a:xfrm rot="5400000" flipH="1" flipV="1">
              <a:off x="6743700" y="4305300"/>
              <a:ext cx="152400" cy="76200"/>
            </a:xfrm>
            <a:prstGeom prst="line">
              <a:avLst/>
            </a:prstGeom>
            <a:noFill/>
            <a:ln w="28575" cap="flat" cmpd="sng" algn="ctr">
              <a:solidFill>
                <a:srgbClr val="7070E4">
                  <a:lumMod val="50000"/>
                </a:srgb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16" name="Straight Connector 15"/>
            <p:cNvCxnSpPr/>
            <p:nvPr/>
          </p:nvCxnSpPr>
          <p:spPr bwMode="auto">
            <a:xfrm rot="5400000" flipH="1" flipV="1">
              <a:off x="6896100" y="4381500"/>
              <a:ext cx="152400" cy="76200"/>
            </a:xfrm>
            <a:prstGeom prst="line">
              <a:avLst/>
            </a:prstGeom>
            <a:noFill/>
            <a:ln w="28575" cap="flat" cmpd="sng" algn="ctr">
              <a:solidFill>
                <a:srgbClr val="7070E4">
                  <a:lumMod val="50000"/>
                </a:srgb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17" name="Straight Connector 16"/>
            <p:cNvCxnSpPr/>
            <p:nvPr/>
          </p:nvCxnSpPr>
          <p:spPr bwMode="auto">
            <a:xfrm rot="5400000" flipH="1" flipV="1">
              <a:off x="6134100" y="4000500"/>
              <a:ext cx="152400" cy="76200"/>
            </a:xfrm>
            <a:prstGeom prst="line">
              <a:avLst/>
            </a:prstGeom>
            <a:noFill/>
            <a:ln w="28575" cap="flat" cmpd="sng" algn="ctr">
              <a:solidFill>
                <a:srgbClr val="7070E4">
                  <a:lumMod val="50000"/>
                </a:srgb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18" name="Straight Connector 17"/>
            <p:cNvCxnSpPr/>
            <p:nvPr/>
          </p:nvCxnSpPr>
          <p:spPr bwMode="auto">
            <a:xfrm rot="5400000" flipH="1" flipV="1">
              <a:off x="5372100" y="3619500"/>
              <a:ext cx="152400" cy="76200"/>
            </a:xfrm>
            <a:prstGeom prst="line">
              <a:avLst/>
            </a:prstGeom>
            <a:noFill/>
            <a:ln w="28575" cap="flat" cmpd="sng" algn="ctr">
              <a:solidFill>
                <a:srgbClr val="7070E4">
                  <a:lumMod val="50000"/>
                </a:srgb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19" name="Straight Connector 18"/>
            <p:cNvCxnSpPr/>
            <p:nvPr/>
          </p:nvCxnSpPr>
          <p:spPr bwMode="auto">
            <a:xfrm rot="5400000" flipH="1" flipV="1">
              <a:off x="5524500" y="3695700"/>
              <a:ext cx="152400" cy="76200"/>
            </a:xfrm>
            <a:prstGeom prst="line">
              <a:avLst/>
            </a:prstGeom>
            <a:noFill/>
            <a:ln w="28575" cap="flat" cmpd="sng" algn="ctr">
              <a:solidFill>
                <a:srgbClr val="7070E4">
                  <a:lumMod val="50000"/>
                </a:srgb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20" name="Straight Connector 19"/>
            <p:cNvCxnSpPr/>
            <p:nvPr/>
          </p:nvCxnSpPr>
          <p:spPr bwMode="auto">
            <a:xfrm rot="5400000" flipH="1" flipV="1">
              <a:off x="5676900" y="3771900"/>
              <a:ext cx="152400" cy="76200"/>
            </a:xfrm>
            <a:prstGeom prst="line">
              <a:avLst/>
            </a:prstGeom>
            <a:noFill/>
            <a:ln w="28575" cap="flat" cmpd="sng" algn="ctr">
              <a:solidFill>
                <a:srgbClr val="7070E4">
                  <a:lumMod val="50000"/>
                </a:srgb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21" name="Straight Connector 20"/>
            <p:cNvCxnSpPr/>
            <p:nvPr/>
          </p:nvCxnSpPr>
          <p:spPr bwMode="auto">
            <a:xfrm rot="5400000" flipH="1" flipV="1">
              <a:off x="5829300" y="3848100"/>
              <a:ext cx="152400" cy="76200"/>
            </a:xfrm>
            <a:prstGeom prst="line">
              <a:avLst/>
            </a:prstGeom>
            <a:noFill/>
            <a:ln w="28575" cap="flat" cmpd="sng" algn="ctr">
              <a:solidFill>
                <a:srgbClr val="7070E4">
                  <a:lumMod val="50000"/>
                </a:srgb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  <p:cxnSp>
          <p:nvCxnSpPr>
            <p:cNvPr id="22" name="Straight Connector 21"/>
            <p:cNvCxnSpPr/>
            <p:nvPr/>
          </p:nvCxnSpPr>
          <p:spPr bwMode="auto">
            <a:xfrm rot="5400000" flipH="1" flipV="1">
              <a:off x="5981700" y="3924300"/>
              <a:ext cx="152400" cy="76200"/>
            </a:xfrm>
            <a:prstGeom prst="line">
              <a:avLst/>
            </a:prstGeom>
            <a:noFill/>
            <a:ln w="28575" cap="flat" cmpd="sng" algn="ctr">
              <a:solidFill>
                <a:srgbClr val="7070E4">
                  <a:lumMod val="50000"/>
                </a:srgbClr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</p:cxnSp>
      </p:grpSp>
      <p:sp>
        <p:nvSpPr>
          <p:cNvPr id="27" name="TextBox 26"/>
          <p:cNvSpPr txBox="1"/>
          <p:nvPr/>
        </p:nvSpPr>
        <p:spPr>
          <a:xfrm>
            <a:off x="4572000" y="3733800"/>
            <a:ext cx="106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000" kern="0" smtClean="0">
                <a:solidFill>
                  <a:sysClr val="windowText" lastClr="000000"/>
                </a:solidFill>
              </a:rPr>
              <a:t>photon counts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400800" y="3429000"/>
            <a:ext cx="533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Line</a:t>
            </a: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371600" y="5334000"/>
            <a:ext cx="167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kern="0" smtClean="0">
                <a:solidFill>
                  <a:sysClr val="windowText" lastClr="000000"/>
                </a:solidFill>
              </a:rPr>
              <a:t>Radon (X-ray) </a:t>
            </a:r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transform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graphicFrame>
        <p:nvGraphicFramePr>
          <p:cNvPr id="38" name="Object 15"/>
          <p:cNvGraphicFramePr>
            <a:graphicFrameLocks noChangeAspect="1"/>
          </p:cNvGraphicFramePr>
          <p:nvPr/>
        </p:nvGraphicFramePr>
        <p:xfrm>
          <a:off x="5372100" y="4019550"/>
          <a:ext cx="333375" cy="392113"/>
        </p:xfrm>
        <a:graphic>
          <a:graphicData uri="http://schemas.openxmlformats.org/presentationml/2006/ole">
            <p:oleObj spid="_x0000_s7173" name="Equation" r:id="rId6" imgW="215640" imgH="253800" progId="Equation.3">
              <p:embed/>
            </p:oleObj>
          </a:graphicData>
        </a:graphic>
      </p:graphicFrame>
      <p:graphicFrame>
        <p:nvGraphicFramePr>
          <p:cNvPr id="39" name="Object 16"/>
          <p:cNvGraphicFramePr>
            <a:graphicFrameLocks noChangeAspect="1"/>
          </p:cNvGraphicFramePr>
          <p:nvPr/>
        </p:nvGraphicFramePr>
        <p:xfrm>
          <a:off x="6858000" y="3429000"/>
          <a:ext cx="127000" cy="254000"/>
        </p:xfrm>
        <a:graphic>
          <a:graphicData uri="http://schemas.openxmlformats.org/presentationml/2006/ole">
            <p:oleObj spid="_x0000_s7174" name="Equation" r:id="rId7" imgW="88560" imgH="177480" progId="Equation.3">
              <p:embed/>
            </p:oleObj>
          </a:graphicData>
        </a:graphic>
      </p:graphicFrame>
      <p:sp>
        <p:nvSpPr>
          <p:cNvPr id="44" name="Rectangle 43"/>
          <p:cNvSpPr/>
          <p:nvPr/>
        </p:nvSpPr>
        <p:spPr>
          <a:xfrm>
            <a:off x="4800600" y="3200400"/>
            <a:ext cx="12057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kern="0" smtClean="0">
                <a:solidFill>
                  <a:sysClr val="windowText" lastClr="000000"/>
                </a:solidFill>
              </a:rPr>
              <a:t>Detectors</a:t>
            </a:r>
            <a:endParaRPr lang="en-US" sz="2000"/>
          </a:p>
        </p:txBody>
      </p:sp>
      <p:graphicFrame>
        <p:nvGraphicFramePr>
          <p:cNvPr id="7176" name="Object 8"/>
          <p:cNvGraphicFramePr>
            <a:graphicFrameLocks noChangeAspect="1"/>
          </p:cNvGraphicFramePr>
          <p:nvPr/>
        </p:nvGraphicFramePr>
        <p:xfrm>
          <a:off x="4038600" y="5029200"/>
          <a:ext cx="1590949" cy="762001"/>
        </p:xfrm>
        <a:graphic>
          <a:graphicData uri="http://schemas.openxmlformats.org/presentationml/2006/ole">
            <p:oleObj spid="_x0000_s7176" name="Equation" r:id="rId8" imgW="901440" imgH="431640" progId="Equation.3">
              <p:embed/>
            </p:oleObj>
          </a:graphicData>
        </a:graphic>
      </p:graphicFrame>
      <p:graphicFrame>
        <p:nvGraphicFramePr>
          <p:cNvPr id="7177" name="Object 9"/>
          <p:cNvGraphicFramePr>
            <a:graphicFrameLocks noChangeAspect="1"/>
          </p:cNvGraphicFramePr>
          <p:nvPr/>
        </p:nvGraphicFramePr>
        <p:xfrm>
          <a:off x="8142288" y="914400"/>
          <a:ext cx="328612" cy="422275"/>
        </p:xfrm>
        <a:graphic>
          <a:graphicData uri="http://schemas.openxmlformats.org/presentationml/2006/ole">
            <p:oleObj spid="_x0000_s7177" name="Equation" r:id="rId9" imgW="177480" imgH="228600" progId="Equation.3">
              <p:embed/>
            </p:oleObj>
          </a:graphicData>
        </a:graphic>
      </p:graphicFrame>
      <p:sp>
        <p:nvSpPr>
          <p:cNvPr id="51" name="TextBox 50"/>
          <p:cNvSpPr txBox="1"/>
          <p:nvPr/>
        </p:nvSpPr>
        <p:spPr>
          <a:xfrm>
            <a:off x="7848600" y="1219200"/>
            <a:ext cx="129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2000" kern="0" smtClean="0">
                <a:solidFill>
                  <a:sysClr val="windowText" lastClr="000000"/>
                </a:solidFill>
              </a:rPr>
              <a:t>photons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3962400" y="4572000"/>
            <a:ext cx="129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000" kern="0" smtClean="0">
                <a:solidFill>
                  <a:sysClr val="windowText" lastClr="000000"/>
                </a:solidFill>
              </a:rPr>
              <a:t>Sinogram values</a:t>
            </a:r>
            <a:endParaRPr kumimoji="0" lang="en-US" sz="20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54" name="Elbow Connector 53"/>
          <p:cNvCxnSpPr/>
          <p:nvPr/>
        </p:nvCxnSpPr>
        <p:spPr>
          <a:xfrm rot="5400000">
            <a:off x="5181600" y="4572000"/>
            <a:ext cx="609600" cy="304800"/>
          </a:xfrm>
          <a:prstGeom prst="bentConnector3">
            <a:avLst>
              <a:gd name="adj1" fmla="val 50000"/>
            </a:avLst>
          </a:prstGeom>
          <a:ln>
            <a:headEnd type="none" w="med" len="med"/>
            <a:tailEnd type="triangle" w="med" len="med"/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graphicFrame>
        <p:nvGraphicFramePr>
          <p:cNvPr id="7178" name="Object 10"/>
          <p:cNvGraphicFramePr>
            <a:graphicFrameLocks noChangeAspect="1"/>
          </p:cNvGraphicFramePr>
          <p:nvPr/>
        </p:nvGraphicFramePr>
        <p:xfrm>
          <a:off x="714814" y="4800600"/>
          <a:ext cx="504385" cy="379603"/>
        </p:xfrm>
        <a:graphic>
          <a:graphicData uri="http://schemas.openxmlformats.org/presentationml/2006/ole">
            <p:oleObj spid="_x0000_s7178" name="Equation" r:id="rId10" imgW="304560" imgH="228600" progId="Equation.3">
              <p:embed/>
            </p:oleObj>
          </a:graphicData>
        </a:graphic>
      </p:graphicFrame>
      <p:graphicFrame>
        <p:nvGraphicFramePr>
          <p:cNvPr id="7179" name="Object 11"/>
          <p:cNvGraphicFramePr>
            <a:graphicFrameLocks noChangeAspect="1"/>
          </p:cNvGraphicFramePr>
          <p:nvPr/>
        </p:nvGraphicFramePr>
        <p:xfrm>
          <a:off x="1266825" y="4724400"/>
          <a:ext cx="1863725" cy="649288"/>
        </p:xfrm>
        <a:graphic>
          <a:graphicData uri="http://schemas.openxmlformats.org/presentationml/2006/ole">
            <p:oleObj spid="_x0000_s7179" name="Equation" r:id="rId11" imgW="1091880" imgH="380880" progId="Equation.3">
              <p:embed/>
            </p:oleObj>
          </a:graphicData>
        </a:graphic>
      </p:graphicFrame>
      <p:cxnSp>
        <p:nvCxnSpPr>
          <p:cNvPr id="72" name="Elbow Connector 71"/>
          <p:cNvCxnSpPr/>
          <p:nvPr/>
        </p:nvCxnSpPr>
        <p:spPr>
          <a:xfrm rot="10800000">
            <a:off x="3200400" y="5029200"/>
            <a:ext cx="609600" cy="228600"/>
          </a:xfrm>
          <a:prstGeom prst="bentConnector3">
            <a:avLst>
              <a:gd name="adj1" fmla="val 50000"/>
            </a:avLst>
          </a:prstGeom>
          <a:ln>
            <a:headEnd type="none" w="med" len="med"/>
            <a:tailEnd type="triangle" w="med" len="med"/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75" name="Picture 16" descr="C:\Act\S\F_01\Wssr\sino_clearh.eps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714999" y="4876800"/>
            <a:ext cx="1969181" cy="1447800"/>
          </a:xfrm>
          <a:prstGeom prst="rect">
            <a:avLst/>
          </a:prstGeom>
          <a:noFill/>
        </p:spPr>
      </p:pic>
      <p:cxnSp>
        <p:nvCxnSpPr>
          <p:cNvPr id="76" name="Elbow Connector 75"/>
          <p:cNvCxnSpPr/>
          <p:nvPr/>
        </p:nvCxnSpPr>
        <p:spPr>
          <a:xfrm rot="5400000" flipH="1" flipV="1">
            <a:off x="685800" y="4495800"/>
            <a:ext cx="457200" cy="304800"/>
          </a:xfrm>
          <a:prstGeom prst="bentConnector3">
            <a:avLst>
              <a:gd name="adj1" fmla="val 50000"/>
            </a:avLst>
          </a:prstGeom>
          <a:ln>
            <a:headEnd type="none" w="med" len="med"/>
            <a:tailEnd type="triangle" w="med" len="med"/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77" name="Rounded Rectangle 76"/>
          <p:cNvSpPr/>
          <p:nvPr/>
        </p:nvSpPr>
        <p:spPr>
          <a:xfrm>
            <a:off x="533400" y="3581400"/>
            <a:ext cx="1143000" cy="7620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Ram-Lak filter</a:t>
            </a:r>
            <a:endParaRPr lang="en-US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81" name="Rounded Rectangle 80"/>
          <p:cNvSpPr/>
          <p:nvPr/>
        </p:nvSpPr>
        <p:spPr>
          <a:xfrm>
            <a:off x="457200" y="2286000"/>
            <a:ext cx="1295400" cy="76200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Back-Projection</a:t>
            </a:r>
            <a:endParaRPr lang="en-US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cxnSp>
        <p:nvCxnSpPr>
          <p:cNvPr id="82" name="Elbow Connector 81"/>
          <p:cNvCxnSpPr>
            <a:stCxn id="77" idx="0"/>
            <a:endCxn id="81" idx="2"/>
          </p:cNvCxnSpPr>
          <p:nvPr/>
        </p:nvCxnSpPr>
        <p:spPr>
          <a:xfrm rot="5400000" flipH="1" flipV="1">
            <a:off x="838200" y="3314700"/>
            <a:ext cx="533400" cy="1588"/>
          </a:xfrm>
          <a:prstGeom prst="bentConnector3">
            <a:avLst>
              <a:gd name="adj1" fmla="val 50000"/>
            </a:avLst>
          </a:prstGeom>
          <a:ln>
            <a:headEnd type="none" w="med" len="med"/>
            <a:tailEnd type="triangle" w="med" len="med"/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86" name="Elbow Connector 85"/>
          <p:cNvCxnSpPr/>
          <p:nvPr/>
        </p:nvCxnSpPr>
        <p:spPr>
          <a:xfrm flipV="1">
            <a:off x="1905000" y="1981200"/>
            <a:ext cx="4343400" cy="914400"/>
          </a:xfrm>
          <a:prstGeom prst="bentConnector3">
            <a:avLst>
              <a:gd name="adj1" fmla="val 63158"/>
            </a:avLst>
          </a:prstGeom>
          <a:ln>
            <a:headEnd type="none" w="med" len="med"/>
            <a:tailEnd type="triangle" w="med" len="med"/>
          </a:ln>
          <a:effectLst>
            <a:glow rad="63500">
              <a:schemeClr val="accent3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91" name="Shape 90"/>
          <p:cNvCxnSpPr>
            <a:stCxn id="89" idx="3"/>
            <a:endCxn id="75" idx="0"/>
          </p:cNvCxnSpPr>
          <p:nvPr/>
        </p:nvCxnSpPr>
        <p:spPr>
          <a:xfrm>
            <a:off x="4343399" y="3838441"/>
            <a:ext cx="2356191" cy="1038359"/>
          </a:xfrm>
          <a:prstGeom prst="bentConnector2">
            <a:avLst/>
          </a:prstGeom>
          <a:ln w="12700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2" name="Elbow Connector 91"/>
          <p:cNvCxnSpPr/>
          <p:nvPr/>
        </p:nvCxnSpPr>
        <p:spPr>
          <a:xfrm rot="5400000">
            <a:off x="6134100" y="5524500"/>
            <a:ext cx="1143000" cy="1588"/>
          </a:xfrm>
          <a:prstGeom prst="bentConnector3">
            <a:avLst>
              <a:gd name="adj1" fmla="val 50000"/>
            </a:avLst>
          </a:prstGeom>
          <a:ln>
            <a:headEnd type="none" w="med" len="med"/>
            <a:tailEnd type="triangle" w="med" len="med"/>
          </a:ln>
          <a:effectLst>
            <a:glow rad="63500">
              <a:schemeClr val="accent2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sp>
        <p:nvSpPr>
          <p:cNvPr id="97" name="Rectangle 96"/>
          <p:cNvSpPr/>
          <p:nvPr/>
        </p:nvSpPr>
        <p:spPr>
          <a:xfrm>
            <a:off x="1905000" y="1447800"/>
            <a:ext cx="2667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kern="0" smtClean="0">
                <a:solidFill>
                  <a:sysClr val="windowText" lastClr="000000"/>
                </a:solidFill>
              </a:rPr>
              <a:t>Sum contributions to  from all incident rays</a:t>
            </a:r>
            <a:endParaRPr lang="en-US" sz="2000"/>
          </a:p>
        </p:txBody>
      </p:sp>
      <p:sp>
        <p:nvSpPr>
          <p:cNvPr id="100" name="Rectangle 99"/>
          <p:cNvSpPr/>
          <p:nvPr/>
        </p:nvSpPr>
        <p:spPr>
          <a:xfrm>
            <a:off x="304800" y="762000"/>
            <a:ext cx="228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kern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Filtered Back-Projection (FBP)</a:t>
            </a:r>
            <a:endParaRPr lang="en-US" sz="2400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6" name="Title 1"/>
          <p:cNvSpPr txBox="1">
            <a:spLocks/>
          </p:cNvSpPr>
          <p:nvPr/>
        </p:nvSpPr>
        <p:spPr bwMode="auto">
          <a:xfrm>
            <a:off x="533400" y="152400"/>
            <a:ext cx="7799388" cy="646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rgbClr val="B60009"/>
                </a:solidFill>
                <a:effectLst/>
                <a:uLnTx/>
                <a:uFillTx/>
                <a:latin typeface="+mj-lt"/>
                <a:ea typeface="+mj-ea"/>
                <a:cs typeface="Arial" charset="0"/>
              </a:rPr>
              <a:t>Short Intro to Computed Tomography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B60009"/>
              </a:solidFill>
              <a:effectLst/>
              <a:uLnTx/>
              <a:uFillTx/>
              <a:latin typeface="+mj-lt"/>
              <a:ea typeface="+mj-ea"/>
              <a:cs typeface="Arial" charset="0"/>
            </a:endParaRPr>
          </a:p>
        </p:txBody>
      </p:sp>
      <p:graphicFrame>
        <p:nvGraphicFramePr>
          <p:cNvPr id="7188" name="Object 20"/>
          <p:cNvGraphicFramePr>
            <a:graphicFrameLocks noChangeAspect="1"/>
          </p:cNvGraphicFramePr>
          <p:nvPr/>
        </p:nvGraphicFramePr>
        <p:xfrm>
          <a:off x="5638800" y="2362200"/>
          <a:ext cx="619125" cy="365125"/>
        </p:xfrm>
        <a:graphic>
          <a:graphicData uri="http://schemas.openxmlformats.org/presentationml/2006/ole">
            <p:oleObj spid="_x0000_s7188" name="Equation" r:id="rId13" imgW="342720" imgH="203040" progId="Equation.3">
              <p:embed/>
            </p:oleObj>
          </a:graphicData>
        </a:graphic>
      </p:graphicFrame>
      <p:graphicFrame>
        <p:nvGraphicFramePr>
          <p:cNvPr id="7189" name="Object 21"/>
          <p:cNvGraphicFramePr>
            <a:graphicFrameLocks noChangeAspect="1"/>
          </p:cNvGraphicFramePr>
          <p:nvPr/>
        </p:nvGraphicFramePr>
        <p:xfrm>
          <a:off x="4191000" y="1295400"/>
          <a:ext cx="228600" cy="501650"/>
        </p:xfrm>
        <a:graphic>
          <a:graphicData uri="http://schemas.openxmlformats.org/presentationml/2006/ole">
            <p:oleObj spid="_x0000_s7189" name="Equation" r:id="rId14" imgW="126720" imgH="279360" progId="Equation.3">
              <p:embed/>
            </p:oleObj>
          </a:graphicData>
        </a:graphic>
      </p:graphicFrame>
      <p:cxnSp>
        <p:nvCxnSpPr>
          <p:cNvPr id="60" name="Straight Arrow Connector 59"/>
          <p:cNvCxnSpPr/>
          <p:nvPr/>
        </p:nvCxnSpPr>
        <p:spPr>
          <a:xfrm>
            <a:off x="5638800" y="5715000"/>
            <a:ext cx="2209800" cy="158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>
          <a:xfrm rot="5400000" flipH="1" flipV="1">
            <a:off x="5525294" y="5447506"/>
            <a:ext cx="1447800" cy="1588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7191" name="Object 23"/>
          <p:cNvGraphicFramePr>
            <a:graphicFrameLocks noChangeAspect="1"/>
          </p:cNvGraphicFramePr>
          <p:nvPr/>
        </p:nvGraphicFramePr>
        <p:xfrm>
          <a:off x="7696200" y="5457860"/>
          <a:ext cx="152400" cy="214277"/>
        </p:xfrm>
        <a:graphic>
          <a:graphicData uri="http://schemas.openxmlformats.org/presentationml/2006/ole">
            <p:oleObj spid="_x0000_s7191" name="Equation" r:id="rId15" imgW="126720" imgH="177480" progId="Equation.3">
              <p:embed/>
            </p:oleObj>
          </a:graphicData>
        </a:graphic>
      </p:graphicFrame>
      <p:graphicFrame>
        <p:nvGraphicFramePr>
          <p:cNvPr id="7192" name="Object 24"/>
          <p:cNvGraphicFramePr>
            <a:graphicFrameLocks noChangeAspect="1"/>
          </p:cNvGraphicFramePr>
          <p:nvPr/>
        </p:nvGraphicFramePr>
        <p:xfrm>
          <a:off x="6256338" y="4598988"/>
          <a:ext cx="168275" cy="206375"/>
        </p:xfrm>
        <a:graphic>
          <a:graphicData uri="http://schemas.openxmlformats.org/presentationml/2006/ole">
            <p:oleObj spid="_x0000_s7192" name="Equation" r:id="rId16" imgW="114120" imgH="139680" progId="Equation.3">
              <p:embed/>
            </p:oleObj>
          </a:graphicData>
        </a:graphic>
      </p:graphicFrame>
      <p:graphicFrame>
        <p:nvGraphicFramePr>
          <p:cNvPr id="7193" name="Object 25"/>
          <p:cNvGraphicFramePr>
            <a:graphicFrameLocks noChangeAspect="1"/>
          </p:cNvGraphicFramePr>
          <p:nvPr/>
        </p:nvGraphicFramePr>
        <p:xfrm>
          <a:off x="2093913" y="2209800"/>
          <a:ext cx="2290762" cy="617538"/>
        </p:xfrm>
        <a:graphic>
          <a:graphicData uri="http://schemas.openxmlformats.org/presentationml/2006/ole">
            <p:oleObj spid="_x0000_s7193" name="Equation" r:id="rId17" imgW="1422360" imgH="380880" progId="Equation.3">
              <p:embed/>
            </p:oleObj>
          </a:graphicData>
        </a:graphic>
      </p:graphicFrame>
      <p:graphicFrame>
        <p:nvGraphicFramePr>
          <p:cNvPr id="7194" name="Object 16"/>
          <p:cNvGraphicFramePr>
            <a:graphicFrameLocks noChangeAspect="1"/>
          </p:cNvGraphicFramePr>
          <p:nvPr/>
        </p:nvGraphicFramePr>
        <p:xfrm>
          <a:off x="1981200" y="3505200"/>
          <a:ext cx="2286000" cy="459967"/>
        </p:xfrm>
        <a:graphic>
          <a:graphicData uri="http://schemas.openxmlformats.org/presentationml/2006/ole">
            <p:oleObj spid="_x0000_s7194" name="Equation" r:id="rId18" imgW="1257120" imgH="253800" progId="Equation.3">
              <p:embed/>
            </p:oleObj>
          </a:graphicData>
        </a:graphic>
      </p:graphicFrame>
    </p:spTree>
  </p:cSld>
  <p:clrMapOvr>
    <a:masterClrMapping/>
  </p:clrMapOvr>
  <p:transition advTm="0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500"/>
                            </p:stCondLst>
                            <p:childTnLst>
                              <p:par>
                                <p:cTn id="10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9" grpId="0" animBg="1"/>
      <p:bldP spid="7" grpId="0" animBg="1"/>
      <p:bldP spid="10" grpId="0"/>
      <p:bldP spid="27" grpId="0"/>
      <p:bldP spid="28" grpId="0"/>
      <p:bldP spid="31" grpId="0"/>
      <p:bldP spid="44" grpId="0"/>
      <p:bldP spid="51" grpId="0"/>
      <p:bldP spid="52" grpId="0"/>
      <p:bldP spid="77" grpId="0" animBg="1"/>
      <p:bldP spid="81" grpId="0" animBg="1"/>
      <p:bldP spid="10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555" name="Picture 3" descr="C:\N\PhD Talk\SP_parade_1b.ep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124199"/>
            <a:ext cx="7239000" cy="1637201"/>
          </a:xfrm>
          <a:prstGeom prst="rect">
            <a:avLst/>
          </a:prstGeom>
          <a:noFill/>
        </p:spPr>
      </p:pic>
      <p:pic>
        <p:nvPicPr>
          <p:cNvPr id="279554" name="Picture 2" descr="C:\N\PhD Talk\SP_parade_1c.ep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4800600"/>
            <a:ext cx="7239000" cy="1637202"/>
          </a:xfrm>
          <a:prstGeom prst="rect">
            <a:avLst/>
          </a:prstGeom>
          <a:noFill/>
        </p:spPr>
      </p:pic>
      <p:pic>
        <p:nvPicPr>
          <p:cNvPr id="164878" name="Picture 14" descr="C:\N\PhD Talk\DS_orig_1.ep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26050" y="228600"/>
            <a:ext cx="2797249" cy="2133600"/>
          </a:xfrm>
          <a:prstGeom prst="rect">
            <a:avLst/>
          </a:prstGeom>
          <a:noFill/>
        </p:spPr>
      </p:pic>
      <p:pic>
        <p:nvPicPr>
          <p:cNvPr id="164876" name="Picture 12" descr="C:\N\PhD Talk\DS_parade_1a.ep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24200" y="1066800"/>
            <a:ext cx="1828800" cy="1611516"/>
          </a:xfrm>
          <a:prstGeom prst="rect">
            <a:avLst/>
          </a:prstGeom>
          <a:noFill/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533400" y="152400"/>
            <a:ext cx="37338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0" smtClean="0">
                <a:solidFill>
                  <a:srgbClr val="B60009"/>
                </a:solidFill>
                <a:latin typeface="Arial"/>
                <a:ea typeface="+mn-ea"/>
                <a:cs typeface="Arial" charset="0"/>
              </a:rPr>
              <a:t>Empirical results</a:t>
            </a:r>
            <a:endParaRPr lang="en-US" sz="3600" kern="0">
              <a:solidFill>
                <a:srgbClr val="B60009"/>
              </a:solidFill>
              <a:latin typeface="Arial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8600" y="1981200"/>
            <a:ext cx="2209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Thighs</a:t>
            </a:r>
            <a:r>
              <a:rPr kumimoji="0" lang="en-US" sz="2000" b="0" i="0" u="none" strike="noStrike" kern="0" cap="none" spc="0" normalizeH="0" noProof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 section</a:t>
            </a:r>
            <a:endParaRPr lang="en-US" sz="200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rot="10800000" flipV="1">
            <a:off x="3352800" y="914400"/>
            <a:ext cx="4038600" cy="1524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4953000" y="1905000"/>
            <a:ext cx="3581400" cy="762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3" name="Table 32"/>
          <p:cNvGraphicFramePr>
            <a:graphicFrameLocks noGrp="1"/>
          </p:cNvGraphicFramePr>
          <p:nvPr/>
        </p:nvGraphicFramePr>
        <p:xfrm>
          <a:off x="381000" y="2723432"/>
          <a:ext cx="7239000" cy="37084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tableStyleId>{2D5ABB26-0587-4C30-8999-92F81FD0307C}</a:tableStyleId>
              </a:tblPr>
              <a:tblGrid>
                <a:gridCol w="1848255"/>
                <a:gridCol w="1771245"/>
                <a:gridCol w="1714500"/>
                <a:gridCol w="1905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b="0" smtClean="0">
                          <a:solidFill>
                            <a:schemeClr val="tx1"/>
                          </a:solidFill>
                        </a:rPr>
                        <a:t>FBP</a:t>
                      </a:r>
                      <a:r>
                        <a:rPr lang="en-US" sz="1600" b="0" baseline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="0" smtClean="0">
                          <a:solidFill>
                            <a:schemeClr val="tx1"/>
                          </a:solidFill>
                        </a:rPr>
                        <a:t> 25.76 dB</a:t>
                      </a:r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smtClean="0"/>
                        <a:t> FBP-ANN 30.62 dB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smtClean="0"/>
                        <a:t>PWLS  28.90 dB</a:t>
                      </a:r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smtClean="0"/>
                        <a:t>PWLS-ANN 31.11 dB</a:t>
                      </a:r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0" name="Rectangle 39"/>
          <p:cNvSpPr/>
          <p:nvPr/>
        </p:nvSpPr>
        <p:spPr>
          <a:xfrm>
            <a:off x="7772400" y="4953000"/>
            <a:ext cx="1066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kern="0" smtClean="0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Error images</a:t>
            </a:r>
            <a:endParaRPr lang="en-US" sz="200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620000" y="3352800"/>
            <a:ext cx="1295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kern="0" smtClean="0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Recon. in </a:t>
            </a:r>
            <a:br>
              <a:rPr lang="en-US" kern="0" smtClean="0">
                <a:solidFill>
                  <a:schemeClr val="accent6">
                    <a:lumMod val="50000"/>
                  </a:schemeClr>
                </a:solidFill>
                <a:cs typeface="Arial" charset="0"/>
              </a:rPr>
            </a:br>
            <a:r>
              <a:rPr lang="en-US" kern="0" smtClean="0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[-220,350] HU</a:t>
            </a:r>
            <a:endParaRPr lang="en-US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579" name="Picture 3" descr="C:\N\PhD Talk\SP_parade_2b.ep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124199"/>
            <a:ext cx="7239000" cy="1637201"/>
          </a:xfrm>
          <a:prstGeom prst="rect">
            <a:avLst/>
          </a:prstGeom>
          <a:noFill/>
        </p:spPr>
      </p:pic>
      <p:pic>
        <p:nvPicPr>
          <p:cNvPr id="280578" name="Picture 2" descr="C:\N\PhD Talk\SP_parade_2c.ep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4724400"/>
            <a:ext cx="7239000" cy="1637202"/>
          </a:xfrm>
          <a:prstGeom prst="rect">
            <a:avLst/>
          </a:prstGeom>
          <a:noFill/>
        </p:spPr>
      </p:pic>
      <p:pic>
        <p:nvPicPr>
          <p:cNvPr id="183306" name="Picture 10" descr="C:\N\PhD Talk\DS_parade_2a.ep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24200" y="1066799"/>
            <a:ext cx="1828800" cy="1611517"/>
          </a:xfrm>
          <a:prstGeom prst="rect">
            <a:avLst/>
          </a:prstGeom>
          <a:noFill/>
        </p:spPr>
      </p:pic>
      <p:pic>
        <p:nvPicPr>
          <p:cNvPr id="183305" name="Picture 9" descr="C:\N\PhD Talk\DS_orig_2.ep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26049" y="228601"/>
            <a:ext cx="2797250" cy="2133600"/>
          </a:xfrm>
          <a:prstGeom prst="rect">
            <a:avLst/>
          </a:prstGeom>
          <a:noFill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33400" y="152400"/>
            <a:ext cx="37338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0" smtClean="0">
                <a:solidFill>
                  <a:srgbClr val="B60009"/>
                </a:solidFill>
                <a:latin typeface="Arial"/>
                <a:ea typeface="+mn-ea"/>
                <a:cs typeface="Arial" charset="0"/>
              </a:rPr>
              <a:t>Empirical results</a:t>
            </a:r>
            <a:endParaRPr lang="en-US" sz="3600" kern="0">
              <a:solidFill>
                <a:srgbClr val="B60009"/>
              </a:solidFill>
              <a:latin typeface="Arial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8600" y="1981200"/>
            <a:ext cx="2209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Thighs</a:t>
            </a:r>
            <a:r>
              <a:rPr kumimoji="0" lang="en-US" sz="2000" b="0" i="0" u="none" strike="noStrike" kern="0" cap="none" spc="0" normalizeH="0" noProof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 section</a:t>
            </a:r>
            <a:endParaRPr lang="en-US" sz="200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 flipH="1" flipV="1">
            <a:off x="3352800" y="1066800"/>
            <a:ext cx="3200400" cy="2286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4953000" y="2286000"/>
            <a:ext cx="2743200" cy="381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7772400" y="4953000"/>
            <a:ext cx="1066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kern="0" smtClean="0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Error images</a:t>
            </a:r>
            <a:endParaRPr lang="en-US" sz="200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620000" y="3352800"/>
            <a:ext cx="1295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kern="0" smtClean="0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Recon. in </a:t>
            </a:r>
            <a:br>
              <a:rPr lang="en-US" kern="0" smtClean="0">
                <a:solidFill>
                  <a:schemeClr val="accent6">
                    <a:lumMod val="50000"/>
                  </a:schemeClr>
                </a:solidFill>
                <a:cs typeface="Arial" charset="0"/>
              </a:rPr>
            </a:br>
            <a:r>
              <a:rPr lang="en-US" kern="0" smtClean="0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[-220,350] HU</a:t>
            </a:r>
            <a:endParaRPr lang="en-US">
              <a:solidFill>
                <a:schemeClr val="accent6">
                  <a:lumMod val="50000"/>
                </a:schemeClr>
              </a:solidFill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/>
        </p:nvGraphicFramePr>
        <p:xfrm>
          <a:off x="381000" y="2723432"/>
          <a:ext cx="7239000" cy="37084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tableStyleId>{2D5ABB26-0587-4C30-8999-92F81FD0307C}</a:tableStyleId>
              </a:tblPr>
              <a:tblGrid>
                <a:gridCol w="1848255"/>
                <a:gridCol w="1771245"/>
                <a:gridCol w="1714500"/>
                <a:gridCol w="19050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b="0" smtClean="0">
                          <a:solidFill>
                            <a:schemeClr val="tx1"/>
                          </a:solidFill>
                        </a:rPr>
                        <a:t>FBP</a:t>
                      </a:r>
                      <a:r>
                        <a:rPr lang="en-US" sz="1600" b="0" baseline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="0" smtClean="0">
                          <a:solidFill>
                            <a:schemeClr val="tx1"/>
                          </a:solidFill>
                        </a:rPr>
                        <a:t> 25.26 dB</a:t>
                      </a:r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smtClean="0"/>
                        <a:t> FBP-ANN 29.67</a:t>
                      </a:r>
                      <a:r>
                        <a:rPr lang="en-US" sz="1600" baseline="0" smtClean="0"/>
                        <a:t> dB</a:t>
                      </a:r>
                      <a:endParaRPr lang="en-US" sz="1600" smtClean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smtClean="0"/>
                        <a:t>PWLS  28.26 dB</a:t>
                      </a:r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smtClean="0"/>
                        <a:t>PWLS-ANN 30.03 dB</a:t>
                      </a:r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603" name="Picture 3" descr="C:\N\PhD Talk\SP_parade_5c.ep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4800600"/>
            <a:ext cx="7086600" cy="1602734"/>
          </a:xfrm>
          <a:prstGeom prst="rect">
            <a:avLst/>
          </a:prstGeom>
          <a:noFill/>
        </p:spPr>
      </p:pic>
      <p:pic>
        <p:nvPicPr>
          <p:cNvPr id="281602" name="Picture 2" descr="C:\N\PhD Talk\SP_parade_5b.ep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3124200"/>
            <a:ext cx="7086600" cy="1602734"/>
          </a:xfrm>
          <a:prstGeom prst="rect">
            <a:avLst/>
          </a:prstGeom>
          <a:noFill/>
        </p:spPr>
      </p:pic>
      <p:pic>
        <p:nvPicPr>
          <p:cNvPr id="187400" name="Picture 8" descr="C:\N\PhD Talk\DS_orig_5.ep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05600" y="228600"/>
            <a:ext cx="1977334" cy="2370138"/>
          </a:xfrm>
          <a:prstGeom prst="rect">
            <a:avLst/>
          </a:prstGeom>
          <a:noFill/>
        </p:spPr>
      </p:pic>
      <p:pic>
        <p:nvPicPr>
          <p:cNvPr id="187399" name="Picture 7" descr="C:\N\PhD Talk\DS_parade_5a.ep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0400" y="990600"/>
            <a:ext cx="1738044" cy="1524000"/>
          </a:xfrm>
          <a:prstGeom prst="rect">
            <a:avLst/>
          </a:prstGeom>
          <a:noFill/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33400" y="152400"/>
            <a:ext cx="37338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0" smtClean="0">
                <a:solidFill>
                  <a:srgbClr val="B60009"/>
                </a:solidFill>
                <a:latin typeface="Arial"/>
                <a:ea typeface="+mn-ea"/>
                <a:cs typeface="Arial" charset="0"/>
              </a:rPr>
              <a:t>Empirical results</a:t>
            </a:r>
            <a:endParaRPr lang="en-US" sz="3600" kern="0">
              <a:solidFill>
                <a:srgbClr val="B60009"/>
              </a:solidFill>
              <a:latin typeface="Arial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8600" y="1981200"/>
            <a:ext cx="2209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Head </a:t>
            </a:r>
            <a:r>
              <a:rPr kumimoji="0" lang="en-US" sz="2000" b="0" i="0" u="none" strike="noStrike" kern="0" cap="none" spc="0" normalizeH="0" noProof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section</a:t>
            </a:r>
            <a:endParaRPr lang="en-US" sz="200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3200400" y="304800"/>
            <a:ext cx="3810000" cy="6858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4876800" y="1600200"/>
            <a:ext cx="3581400" cy="9144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381000" y="2667000"/>
          <a:ext cx="7162800" cy="37084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tableStyleId>{2D5ABB26-0587-4C30-8999-92F81FD0307C}</a:tableStyleId>
              </a:tblPr>
              <a:tblGrid>
                <a:gridCol w="1790700"/>
                <a:gridCol w="1677603"/>
                <a:gridCol w="1734152"/>
                <a:gridCol w="1960345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b="0" smtClean="0">
                          <a:solidFill>
                            <a:schemeClr val="tx1"/>
                          </a:solidFill>
                        </a:rPr>
                        <a:t>FBP</a:t>
                      </a:r>
                      <a:r>
                        <a:rPr lang="en-US" sz="1600" b="0" baseline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en-US" sz="1600" b="0" smtClean="0">
                          <a:solidFill>
                            <a:schemeClr val="tx1"/>
                          </a:solidFill>
                        </a:rPr>
                        <a:t> 29.84 dB</a:t>
                      </a:r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smtClean="0"/>
                        <a:t>FBP-ANN 33.41</a:t>
                      </a:r>
                      <a:r>
                        <a:rPr lang="en-US" sz="1600" baseline="0" smtClean="0"/>
                        <a:t>dB</a:t>
                      </a:r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smtClean="0"/>
                        <a:t>PWLS  31.02 dB</a:t>
                      </a:r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smtClean="0"/>
                        <a:t>PWLS-ANN 33.66 dB</a:t>
                      </a:r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7772400" y="4953000"/>
            <a:ext cx="1066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kern="0" smtClean="0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Error images</a:t>
            </a:r>
            <a:endParaRPr lang="en-US" sz="200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620000" y="3352800"/>
            <a:ext cx="1295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kern="0" smtClean="0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Recon. in </a:t>
            </a:r>
            <a:br>
              <a:rPr lang="en-US" kern="0" smtClean="0">
                <a:solidFill>
                  <a:schemeClr val="accent6">
                    <a:lumMod val="50000"/>
                  </a:schemeClr>
                </a:solidFill>
                <a:cs typeface="Arial" charset="0"/>
              </a:rPr>
            </a:br>
            <a:r>
              <a:rPr lang="en-US" kern="0" smtClean="0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[-170,250] HU</a:t>
            </a:r>
            <a:endParaRPr lang="en-US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457200" y="838200"/>
          <a:ext cx="8229600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457200" y="5715000"/>
            <a:ext cx="2962656" cy="730560"/>
            <a:chOff x="0" y="4602984"/>
            <a:chExt cx="2962656" cy="730560"/>
          </a:xfrm>
          <a:scene3d>
            <a:camera prst="orthographicFront"/>
            <a:lightRig rig="flat" dir="t"/>
          </a:scene3d>
        </p:grpSpPr>
        <p:sp>
          <p:nvSpPr>
            <p:cNvPr id="6" name="Rounded Rectangle 5"/>
            <p:cNvSpPr/>
            <p:nvPr/>
          </p:nvSpPr>
          <p:spPr>
            <a:xfrm>
              <a:off x="0" y="4602984"/>
              <a:ext cx="2962656" cy="730560"/>
            </a:xfrm>
            <a:prstGeom prst="roundRect">
              <a:avLst/>
            </a:prstGeom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7" name="Rounded Rectangle 4"/>
            <p:cNvSpPr/>
            <p:nvPr/>
          </p:nvSpPr>
          <p:spPr>
            <a:xfrm>
              <a:off x="35663" y="4638647"/>
              <a:ext cx="2891330" cy="65923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6200" tIns="38100" rIns="76200" bIns="38100" numCol="1" spcCol="1270" anchor="ctr" anchorCtr="0">
              <a:noAutofit/>
            </a:bodyPr>
            <a:lstStyle/>
            <a:p>
              <a:pPr lvl="0" algn="ctr" defTabSz="8890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smtClean="0"/>
                <a:t>Conclusions</a:t>
              </a:r>
              <a:endParaRPr lang="he-IL" sz="2000" kern="1200"/>
            </a:p>
          </p:txBody>
        </p:sp>
      </p:grpSp>
      <p:sp>
        <p:nvSpPr>
          <p:cNvPr id="8" name="Rounded Rectangle 7"/>
          <p:cNvSpPr/>
          <p:nvPr/>
        </p:nvSpPr>
        <p:spPr>
          <a:xfrm>
            <a:off x="381000" y="5715000"/>
            <a:ext cx="3124200" cy="7620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e-I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1" name="Picture 3" descr="C:\N\PhD Talk\MY_parade_1b.ep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3124200"/>
            <a:ext cx="7239000" cy="1637202"/>
          </a:xfrm>
          <a:prstGeom prst="rect">
            <a:avLst/>
          </a:prstGeom>
          <a:noFill/>
        </p:spPr>
      </p:pic>
      <p:pic>
        <p:nvPicPr>
          <p:cNvPr id="176130" name="Picture 2" descr="C:\N\PhD Talk\MY_parade_1c.ep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4800600"/>
            <a:ext cx="7239000" cy="1637202"/>
          </a:xfrm>
          <a:prstGeom prst="rect">
            <a:avLst/>
          </a:prstGeom>
          <a:noFill/>
        </p:spPr>
      </p:pic>
      <p:pic>
        <p:nvPicPr>
          <p:cNvPr id="164878" name="Picture 14" descr="C:\N\PhD Talk\DS_orig_1.ep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26050" y="228600"/>
            <a:ext cx="2797249" cy="2133600"/>
          </a:xfrm>
          <a:prstGeom prst="rect">
            <a:avLst/>
          </a:prstGeom>
          <a:noFill/>
        </p:spPr>
      </p:pic>
      <p:pic>
        <p:nvPicPr>
          <p:cNvPr id="164876" name="Picture 12" descr="C:\N\PhD Talk\DS_parade_1a.ep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24200" y="1066800"/>
            <a:ext cx="1828800" cy="1611516"/>
          </a:xfrm>
          <a:prstGeom prst="rect">
            <a:avLst/>
          </a:prstGeom>
          <a:noFill/>
        </p:spPr>
      </p:pic>
      <p:sp>
        <p:nvSpPr>
          <p:cNvPr id="2" name="Title 1"/>
          <p:cNvSpPr txBox="1">
            <a:spLocks/>
          </p:cNvSpPr>
          <p:nvPr/>
        </p:nvSpPr>
        <p:spPr>
          <a:xfrm>
            <a:off x="533400" y="304800"/>
            <a:ext cx="48006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0" smtClean="0">
                <a:solidFill>
                  <a:srgbClr val="B60009"/>
                </a:solidFill>
                <a:latin typeface="Arial"/>
                <a:ea typeface="+mn-ea"/>
                <a:cs typeface="Arial" charset="0"/>
              </a:rPr>
              <a:t>Parade of proposed methods</a:t>
            </a:r>
            <a:endParaRPr lang="en-US" sz="3600" kern="0">
              <a:solidFill>
                <a:srgbClr val="B60009"/>
              </a:solidFill>
              <a:latin typeface="Arial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8600" y="1981200"/>
            <a:ext cx="22098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kumimoji="0" lang="en-US" sz="2000" b="0" i="0" u="none" strike="noStrike" kern="0" cap="none" spc="0" normalizeH="0" baseline="0" noProof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Thighs</a:t>
            </a:r>
            <a:r>
              <a:rPr kumimoji="0" lang="en-US" sz="2000" b="0" i="0" u="none" strike="noStrike" kern="0" cap="none" spc="0" normalizeH="0" noProof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Arial" charset="0"/>
              </a:rPr>
              <a:t> section</a:t>
            </a:r>
            <a:endParaRPr lang="en-US" sz="2000">
              <a:solidFill>
                <a:schemeClr val="accent6">
                  <a:lumMod val="50000"/>
                </a:schemeClr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rot="10800000" flipV="1">
            <a:off x="3352800" y="914400"/>
            <a:ext cx="4038600" cy="1524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10800000" flipV="1">
            <a:off x="4953000" y="1905000"/>
            <a:ext cx="3581400" cy="7620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3" name="Table 32"/>
          <p:cNvGraphicFramePr>
            <a:graphicFrameLocks noGrp="1"/>
          </p:cNvGraphicFramePr>
          <p:nvPr/>
        </p:nvGraphicFramePr>
        <p:xfrm>
          <a:off x="381000" y="2723432"/>
          <a:ext cx="7239000" cy="400768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tableStyleId>{2D5ABB26-0587-4C30-8999-92F81FD0307C}</a:tableStyleId>
              </a:tblPr>
              <a:tblGrid>
                <a:gridCol w="1809750"/>
                <a:gridCol w="1809750"/>
                <a:gridCol w="1714500"/>
                <a:gridCol w="1905000"/>
              </a:tblGrid>
              <a:tr h="400768">
                <a:tc>
                  <a:txBody>
                    <a:bodyPr/>
                    <a:lstStyle/>
                    <a:p>
                      <a:r>
                        <a:rPr lang="en-US" sz="1600" smtClean="0"/>
                        <a:t>Sparse 29.62 dB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smtClean="0"/>
                        <a:t>Shrinkage 30.05 dB</a:t>
                      </a:r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smtClean="0"/>
                        <a:t>FBP-ANN 30.62 dB</a:t>
                      </a:r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smtClean="0"/>
                        <a:t>PWLS-ANN 31.11 dB</a:t>
                      </a:r>
                      <a:endParaRPr lang="en-US" sz="16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0" name="Rectangle 39"/>
          <p:cNvSpPr/>
          <p:nvPr/>
        </p:nvSpPr>
        <p:spPr>
          <a:xfrm>
            <a:off x="7772400" y="4953000"/>
            <a:ext cx="1066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kern="0" smtClean="0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Error images</a:t>
            </a:r>
            <a:endParaRPr lang="en-US" sz="200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7620000" y="3352800"/>
            <a:ext cx="1295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kern="0" smtClean="0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Recon. in </a:t>
            </a:r>
            <a:br>
              <a:rPr lang="en-US" kern="0" smtClean="0">
                <a:solidFill>
                  <a:schemeClr val="accent6">
                    <a:lumMod val="50000"/>
                  </a:schemeClr>
                </a:solidFill>
                <a:cs typeface="Arial" charset="0"/>
              </a:rPr>
            </a:br>
            <a:r>
              <a:rPr lang="en-US" kern="0" smtClean="0">
                <a:solidFill>
                  <a:schemeClr val="accent6">
                    <a:lumMod val="50000"/>
                  </a:schemeClr>
                </a:solidFill>
                <a:cs typeface="Arial" charset="0"/>
              </a:rPr>
              <a:t>[-220,350] HU</a:t>
            </a:r>
            <a:endParaRPr lang="en-US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09600" y="228600"/>
            <a:ext cx="73152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kern="0" smtClean="0">
                <a:solidFill>
                  <a:srgbClr val="B60009"/>
                </a:solidFill>
                <a:latin typeface="Arial"/>
                <a:ea typeface="+mn-ea"/>
                <a:cs typeface="Arial" charset="0"/>
              </a:rPr>
              <a:t>Summary</a:t>
            </a:r>
            <a:endParaRPr lang="en-US" sz="3200" kern="0">
              <a:solidFill>
                <a:srgbClr val="B60009"/>
              </a:solidFill>
              <a:latin typeface="Arial"/>
              <a:cs typeface="Arial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3400" y="990600"/>
            <a:ext cx="8001000" cy="464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lr>
                <a:srgbClr val="660033">
                  <a:lumMod val="50000"/>
                </a:srgbClr>
              </a:buClr>
              <a:buSzPct val="90000"/>
              <a:defRPr/>
            </a:pPr>
            <a:r>
              <a:rPr lang="en-US" sz="2000" b="1" kern="0" smtClean="0">
                <a:solidFill>
                  <a:srgbClr val="660033"/>
                </a:solidFill>
                <a:latin typeface="Arial"/>
                <a:cs typeface="Arial" charset="0"/>
              </a:rPr>
              <a:t>Adaptive methods can help improving CT reconstruction.</a:t>
            </a:r>
            <a:endParaRPr lang="en-US" sz="2000" kern="0" smtClean="0">
              <a:solidFill>
                <a:srgbClr val="660033"/>
              </a:solidFill>
              <a:latin typeface="Arial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3400" y="2209800"/>
            <a:ext cx="8153400" cy="836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lr>
                <a:srgbClr val="660033">
                  <a:lumMod val="50000"/>
                </a:srgbClr>
              </a:buClr>
              <a:buSzPct val="90000"/>
              <a:defRPr/>
            </a:pPr>
            <a:r>
              <a:rPr lang="en-US" sz="2000" b="1" kern="0" smtClean="0">
                <a:solidFill>
                  <a:srgbClr val="660033"/>
                </a:solidFill>
                <a:latin typeface="Arial"/>
                <a:cs typeface="Arial" charset="0"/>
              </a:rPr>
              <a:t>Once the raw data is variance-normalized, the sparsity-based denoising mends most of the damage done by the low-dose scan.</a:t>
            </a:r>
            <a:endParaRPr lang="en-US" sz="2000" kern="0" smtClean="0">
              <a:solidFill>
                <a:srgbClr val="660033"/>
              </a:solidFill>
              <a:latin typeface="Arial"/>
              <a:cs typeface="Arial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33400" y="3200400"/>
            <a:ext cx="8229600" cy="12080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lr>
                <a:srgbClr val="660033">
                  <a:lumMod val="50000"/>
                </a:srgbClr>
              </a:buClr>
              <a:buSzPct val="90000"/>
              <a:defRPr/>
            </a:pPr>
            <a:r>
              <a:rPr lang="en-US" sz="2000" b="1" kern="0" smtClean="0">
                <a:solidFill>
                  <a:srgbClr val="660033"/>
                </a:solidFill>
                <a:latin typeface="Arial"/>
                <a:cs typeface="Arial" charset="0"/>
              </a:rPr>
              <a:t>When the smootheness parameter is swept, reconstruction algorithms supply more information about the image; it is easily extracted by a regression function using only the intensity values.</a:t>
            </a:r>
            <a:endParaRPr lang="en-US" sz="2000" kern="0" smtClean="0">
              <a:solidFill>
                <a:srgbClr val="660033"/>
              </a:solidFill>
              <a:latin typeface="Arial"/>
              <a:cs typeface="Arial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3400" y="1600200"/>
            <a:ext cx="7696200" cy="4642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lr>
                <a:srgbClr val="660033">
                  <a:lumMod val="50000"/>
                </a:srgbClr>
              </a:buClr>
              <a:buSzPct val="90000"/>
              <a:defRPr/>
            </a:pPr>
            <a:r>
              <a:rPr lang="en-US" sz="2000" b="1" kern="0" smtClean="0">
                <a:solidFill>
                  <a:srgbClr val="660033"/>
                </a:solidFill>
                <a:latin typeface="Arial"/>
                <a:cs typeface="Arial" charset="0"/>
              </a:rPr>
              <a:t>FBP </a:t>
            </a:r>
            <a:r>
              <a:rPr lang="en-US" sz="2000" b="1" kern="0" smtClean="0">
                <a:solidFill>
                  <a:srgbClr val="660033"/>
                </a:solidFill>
                <a:latin typeface="Arial"/>
                <a:cs typeface="Arial" charset="0"/>
              </a:rPr>
              <a:t>needs </a:t>
            </a:r>
            <a:r>
              <a:rPr lang="en-US" sz="2000" b="1" kern="0" smtClean="0">
                <a:solidFill>
                  <a:srgbClr val="660033"/>
                </a:solidFill>
                <a:latin typeface="Arial"/>
                <a:cs typeface="Arial" charset="0"/>
              </a:rPr>
              <a:t>only a little help to allow truly local reconstruction.</a:t>
            </a:r>
            <a:endParaRPr lang="en-US" sz="2000" kern="0" smtClean="0">
              <a:solidFill>
                <a:srgbClr val="660033"/>
              </a:solidFill>
              <a:latin typeface="Arial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33400" y="4572000"/>
            <a:ext cx="8229600" cy="836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lnSpc>
                <a:spcPts val="2900"/>
              </a:lnSpc>
              <a:spcBef>
                <a:spcPct val="20000"/>
              </a:spcBef>
              <a:spcAft>
                <a:spcPct val="0"/>
              </a:spcAft>
              <a:buClr>
                <a:srgbClr val="660033">
                  <a:lumMod val="50000"/>
                </a:srgbClr>
              </a:buClr>
              <a:buSzPct val="90000"/>
              <a:defRPr/>
            </a:pPr>
            <a:r>
              <a:rPr lang="en-US" sz="2000" b="1" kern="0" smtClean="0">
                <a:solidFill>
                  <a:srgbClr val="660033"/>
                </a:solidFill>
                <a:latin typeface="Arial"/>
                <a:cs typeface="Arial" charset="0"/>
              </a:rPr>
              <a:t>Example-based training does not jeopardize the image content (in the presented algorithms) and can be allowed for clinical use.</a:t>
            </a:r>
            <a:endParaRPr lang="en-US" sz="2000" kern="0" smtClean="0">
              <a:solidFill>
                <a:srgbClr val="660033"/>
              </a:solidFill>
              <a:latin typeface="Arial"/>
              <a:cs typeface="Arial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838200" y="5486400"/>
            <a:ext cx="7162800" cy="0"/>
          </a:xfrm>
          <a:prstGeom prst="line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124200" y="228600"/>
            <a:ext cx="27432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0" smtClean="0">
                <a:solidFill>
                  <a:srgbClr val="B60009"/>
                </a:solidFill>
                <a:latin typeface="Arial"/>
                <a:ea typeface="+mn-ea"/>
                <a:cs typeface="Arial" charset="0"/>
              </a:rPr>
              <a:t>Thank you.</a:t>
            </a:r>
            <a:endParaRPr lang="en-US" sz="3600" kern="0">
              <a:solidFill>
                <a:srgbClr val="B60009"/>
              </a:solidFill>
              <a:latin typeface="Arial"/>
              <a:cs typeface="Arial" charset="0"/>
            </a:endParaRPr>
          </a:p>
        </p:txBody>
      </p:sp>
      <p:pic>
        <p:nvPicPr>
          <p:cNvPr id="34819" name="Picture 3" descr="C:\Documents and Settings\Administrator\Desktop\panorama02ad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219200"/>
            <a:ext cx="7162800" cy="4691634"/>
          </a:xfrm>
          <a:prstGeom prst="rect">
            <a:avLst/>
          </a:prstGeom>
          <a:noFill/>
        </p:spPr>
      </p:pic>
      <p:sp>
        <p:nvSpPr>
          <p:cNvPr id="120834" name="AutoShape 2" descr="data:image/jpeg;base64,/9j/4AAQSkZJRgABAQAAAQABAAD/2wCEAAkGBhQSERUUExQVFRUWGBgaFxcYGBoUFxsaHBgaFhgYGBgcGyYfGBojGhoYIi8gIycpLCwsGB8xNTAqNSYsLCkBCQoKDgwOGg8PGiwkHyQsLCwpLCwsLCwsLCwsLCwsLCwsLCwsLCwsLCwsLCwsLCwsLCwsKSwsLCwpLCwsLCwsLP/AABEIALcBEwMBIgACEQEDEQH/xAAcAAABBQEBAQAAAAAAAAAAAAAEAAIDBQYBBwj/xABDEAABAgQEBAQEAwgAAwgDAAABAhEAAyExBBJBUQUiYXEGE4GRMkKhsQfB8BQjUmJygtHhM5LxNENzg5OissIVFiT/xAAZAQADAQEBAAAAAAAAAAAAAAAAAQIDBAX/xAAjEQACAgICAwEAAwEAAAAAAAAAAQIREiEDMRNBUWEiI5FD/9oADAMBAAIRAxEAPwD1SfNIaCswLEwPMluoQXNkgB44m0jQgOI5mjv7RWBlTawsQuHYUGLxKtI4MxrEeHxFKwfJmhoapiB14ggQBNxZNol4xiwAwqYGSrleC90B2TjiLiJ5U94ehIUmJ5GDDRYDJMwawWiYIgm4WOypdWibAdMmCI2rHZ6AI4kikNNhQ6WoRMEvDVyHEBy5xEJugLFSRAqHKo5h8Y94kRig5icrGKaptIiCtYkE0E2hxWHtFOxDgcwhTJbiHBQjiVuYVDB0KNoinqU8HqSIjUl4eIWDic4iNS4crD1gg4MNDSECEGGy6Xgtclmhhl1hpAdloeBsRhnixkoAEOpCpMAGTg8qXh2V4MTaEiWIlKtILIJUsAQzLWCQkEEQyVJZ4eVCoHywoM8uFBkFAovEv7O/pCTKhLmM5iNXsoHmYU5nakNn4R6iDJM7MkwH5xSd4KQ9gv7Iaw2UhZLEwSFkmJn2hY0F2QS8EMweCpuFFBpEUtYLx2dOpFPoESrw4o0OwqCDEUolqxMJwSBCUgaIZuILxGVF3MSTJoe0dXiA1YbkCQOt46gsQ8dlTAXiKbU1hZjxLFeKAEALmCGrmOID89qqYAamgioyTJoNltE5AaKGfx9APIkr12HuRbq0Az/EM9VRkR25j7k19hFUws1RWQLR1M2jxh5/G55Lecr0AA+ie/trEKPE2IDMsqa/KCNb0FPaLTpE1ZulTybQ5M4iMdhfGSxWZLBHSn+vr7Re4TxFInMErCVapVyn60MPL6FFvMn0eGSsTSI1y3iZWGAS8JcmugoS55iaXPNzECCGjsqc9IhzKoO80EPEU2YIgYCCkMRCuxDAXERKURasOmLApDMKt3eEhiCzEyJxAMRFTGEJzvE1sDiJhNREnnGJJKg0dW2jQmgHZo7EAnGFE2BPDJskEVjiVPbSHvFKVhREuYEjKIGEmjkvDlYSo9rxKjDMDFXQEUpDtExkM56RJJkAMYUwio3htaADwyQ9YkErMTsLHen0jpwzBofhUM8TroBstWVwYBnOEiDJx5ldIgXPSNYUX6GNlyCUubxGoE+kHpnpKWiHDyb1jRxvsSYFJJSWiyXKC07RGnD1JOkUHGvFSXKMOa2MwWG+X+I9bbRNL0FkvFOJIkugc8zYWH9R07XiinLKqrLkWTo/YfnteIsJMAvUnU3LVfqXP2iRAF1Eu5P6Aua7v9Y1SSJGpUR8p32BO7O5/wBe/V4oLGo6sn72EJSBmcDQOWzG+oZ/s0Inev8AaB96fX1iXIaQpuEzOCqpoHUkX97V9oBxGF5jXpVj9SBroT7wZPxYLkEPf+E2rUBn97wLOSbFjTSw6MQ31LxDdlUDeWQav7fRhQ9gT0ERTZd3FNKH7+2zeoggoHbo7A71BIHrZojmydmPpfrmDV6sfzKUqCh2E8SzsOQArOjRKySPRVx6d2jc8G8QycWnKFFMxv8Ahqv/AGmyh29o85myc2hAZr5nq16uO/tAygQQRQixDit3Bp9/WKuxdHriZJglOEo4vGP8KeNcyvJxCuZ2TMJFTbKo79ddeu70hdaCyqxMhRpDpboEETUML1iNZdoS0Mf5BUl4g/Z1IrBkmYw6CCEqCg4qIa2LoAnrcA6w6Qhk9TBSZV4cJAaBKwbBvJLUgRM9lNFqEsYinYYNQQ8RWRhYhQQlNIUToZDLKQHGtY5IXzGrv9ojxYZPLraG8PSRcVMZ3Qw5aHY7Q1ZY11hsvEOop2hTE8wEay6tCRJnpSBCSC6mgla2eBfMKqKhPYIyPj6YvzZRSpvKSFpI0VmNW6BI9zGq4ViguTLmAuFgEetx6Fx6RTeKMFmOYCyQD6P/AJij8C8WIfDqP/DWSNeUqYt0oD/dGs4/15IlPdFrxjxGJc5aMpWs/KC2VOhJOpNhqzlhWDZfDnAUS72jDeFsX+0TcZPXczadMwLD0SEp9I3uExLYcBqggemn0p6RklSs0aLCXg/3Z3hqF5ASsskCpNgOsPmTj5dCzCpNG7xieJcSOIBTm/dJILVGYioKttWT0h3ZI3jfitWJdEoKEkXVbO3/ANfvFT5dX+EUqKDQUtuBR9ImMgasaUZ1Up2baxjvl1o9LgFgP7nFP8Wg6Wh9hKEBbEUDWJbsw277RNLVSlBXYP2/z+hyXLIqyQ+zq6+ntpHFmtQ3Q1NDs9faG2FEmVxZ7aOGa9TQbW7R1YNhm7hktewDA0++8Ji1QfW7tcm236oGrmOH0fRJJYNWqT9OveM2WVy1ObFvW1xeg9TEH7TzVLVaoLdiz7gf4h+KUC7bVqPQ5XBvqQfYwDNzM+Y3sXrowpUf4veM0wLJah2N75hYVLuzb177MCQXJuP4Tld9UmzHqf8ABFl4kpuQ2z3saOOrg71icKa4ANagAb7FxqKCm8NysKGrQQbGmlldLlxrbq93hhkAuwJe5Y27uzv+jaHeUT0+o98pJ0/V+y1uQx3oCAbVYuGH9J01ENMVFZjsK1tmapLtoevR7Ujf/h/4mM9BkzC8yXYkuVJs/dJofTeMRiHqHU+7u/Td669LQPw/iasJPl4gVynn0BSfjCtXy9wCBuI0u9EdHtc+SHBJjq2dhEaMWiagKSXBAIO4IcfSHySCXgf4AMr4ijf/ABEnDZJlpKTWtIf5IC3eGrxPxNWJWh9hRmgUhLMUuI4iSQU6X/ODpePBDmkD5dUGIaI4VwHh8YFW0hsjHpW6bGoheX0GIaDCiLzUpo9oULNBRXcL4glShLJBWE1ETpxSvOZqCK/A8ACJpmJ+Ikue5tFnjAQUlxy1MVjSQvYjOYF7mvb9flEJxZZKtAf9ROhGerMD7wPOdAIuM0U0MfNUorBGtozWPXiJM4nOF0D7CtfpGltKBSavcwBN5rkP83aImtdjR3ic3MAKVSD6H/EYMIXK4glSQ4WFJXoMplqOb0XLl+/WN1iJRUFHRAcHdqtGdxuH/eFf8je5f8vrHTxSuDTM5LZl/wAMUEz8TINGmOR/4alyz9Sn3j1eVJCCQz8rtuQW/OPMPw/Q3G8QB8ITPUejzJR+5Mbbxb4oGClGdqUqyj1SAfq/pE/82aME8SccC1KwyCGRl85jcqc5Owao1caXpVhJ+EElr6dgxf2Iii8EpWcMZqyc2ImKWXq9kio7H3jQoS6qgMK35vc1P2iKoS3sbiEZQH6UIPYAPo0dcf8AVKdKU10+kcnFjamwpvcCxPVnppDg6mqG3ZO7a09IlsqiZL0+1O3YCOB3pQHRPXYM2kJt2N6USdti9xq4iE3Zvav2NfX86y2UkSS7tlANSWZ3ppmc97xDMXX6UJfetHB9D+cKcXYX6Ox60P5CIZi6G4b9MXDXOt4hsCLFLd6mliQHe9N6BqvTa0VpoKEpGoOpLX/hL9COkGTJpYuBfUk+yTYWo0VipgcihfamaoYuP1pSIT2MkztuKEtpeuV3Aq3SkESsWwLUJNmDHfU5ff5nECJQH0p3zNZiLPW2rmg1YVOD9agi97ij+xoYdAGTZ4zUYXelKCoJJv0o9qUJcjGBmzA0LUo9LguN7HXf4q1amBGzhyWI0s4fpT0/h7h8VfMxZgXo3Q2ar/rmIIsFKBHTZ8zBhY0PuKas0CcQQClQvQ1b3ci3etdaPEilJId60Aa9+avwnsWOxhszDpyly4far+lBYdKaXjRMhmz/AA/xvmYYS35pCshGuU8yC2gun+yNuJgSmPKPAuI8jGZGpOStH9yf3ie9HH92weN+J6w+YU0jUknx61Kok+sPCSlIBuYEklahZq0huKExSgXBy6QvVjDMTKaWB9Y5LWlh946kqUzx2ckOBakGClpiuiCagpCiiKmYs5gQWKRbeLWfJOQh2cUjNykLTKWVEEglu0YcnHj10WpWWv8A+0AUKS/aFGYOOzVa/Vukcjm/s+l2vh6PiFZS9QDdt4rZ/G5hKiJbBIF7mrRdKKQHUQKNWzwFIxKDnCyMzMWGkei1rTMLCZM1RSKM4+sV+ImzBRVSVMBo0HT8SAnMDXbpAisSFVJY3rpA1uh2EzClQqG6CApeADqGh94ZL4r5k3IAAwvvBKALhXzNDTtWgfwDPDWWUlagnbT7RTTUuAOj+1Yv8YtSlLb5QT0YRncesy5iHsoX2qxPoDBpbDsrfBfAF/t2MmWCpqkD+hBSpX/MtSR/5Kt4xHj7jZ4jxBOEkLzS0KKM1wchVmUN0pDl9fQRufH3iBWBwc2XhkrM+eVjOEn92hS1FUwqFiSVBPVz8sYn8MPDypaJmImIYrTlllQ+V6qGrEpAB1YtGmkhPejXyZYloShNEpSAG0ADD9M0TJVWzEszsb7a66X62hhmGzneoLH0JAbqH+8QT5zXLbCzHuT/APLU7xyuWzZLRLk/lS24av0Ae19dYSZ2WhNPV26m1d+28NVNqxfSpIIPqzH1+l4jxqijVtiK7h6m0JutjQ6apzqKUJoNPZuoNtImRNY1qBQggFnpUGh9GNYEwxdhptZj0/x+VRLLkP8ACWazWIYuwI3uOvYGMiqJlZX3DE6uK1Ojj0eBFSjlJDX36li+5a/3gnFSiE+lnetTmHs9/fSHPZm01ZhR7CooR0vCcgojnzCkN8NHGnu+19m3jPzp5CrAXLBNCdSwJNq3Y+ga0xU45mYvdqsEksHrQm46Pa8U+PVVgDQEpsLCo9C2z3pELsTCVYt6NUs1QTS1W7VbQ7xBmculnYkV3oQ/V7O5dtQ1QjFsU931trSwdL/TaLKhLuAa3oCkh3P1r1BpljVIm7EZyVJuUmoDlwavUVAqLgMdWNREJpdyC7MCDSl339WI21iGdMr+8clqHW5ubO9OpFaxAuaWLVBuKuCBq+vqLxVEtlrhcaBbdvZ21+pG9RaDysqJagV1cvcORsRT1Y2MZXD4gZizD6bPR7vR+ttRp+GKC+UsxoHuHbW+gbtq8KTxCKsb58yX5c1LvLWkv1SXZW9yH15TrT1WbxFwCACCkH3Dx5tOw75gdQwJsa5a9QXB3CR67vwjhjOwsokvlGUv/LQDuzRrBprZDVBWFxKgWZxWC04hKqGga/WHIw5BKRckgnSIZyMqSCmpt1jdYrSROxxlqDFKgobwLOWCXJrY/wColw+GIA6i0SnA0qltXiuhEU2elABWp0wLj8JLKCa5TWmsS+UGImV2ETSpTWDtYRm42hplEjB4YBmV/wAp/wAR2NYME/yJhRPjXxDsixdJZlhiphpR3e8CzMSmqTyqFmqGa8Sz5KllSgohPKXy1B1YahmiLictKEFlJBUAyjqzlVLtWMmm3+FA07FEpYVOZjoAN+whqpyjMUNA16PSvpFrKwCMnK7zE19RbpaKrH8M/euklylLgdKV96iNJ23SYkVXDMM2J8wKUpA+JNaOoJ5dxF9jiQM7KEsOf4WD/FWH8LHl5lAjMaBJprvtBOIUZ6Sl0uU9wGIfvGdOC0Vdg8xRUVkK+VKR3Kg562jLLebOUbpBZJ7FyR9PaND4oxPkyQhLeYvkS3upTdLd1CK/g3D2A9Pv/wBPaL23sSOcQSSmty3fQB+sDYkHygC9AHPoAfrFxipIfMpqbXPfeKjHzOUu4psb3vY1+0PkZSRUS6ZrAPWr+nr7XfQxMJaXYj1DqHcnZ9fuIEwM3zVKSliUjrZykaOLDZiqjFoJwoKjZxrXKoGxqdWahpGMSmDYvDkW9Q7HXRvygbFYj90oAuoAP2fbdtab1gvFaELYFqn5XLFLB/sOjPFbxTGISgpWXIFCm/8AK1211gaCyxwaqg0KS1GIYO46UPehudS/OyqBLsaF+563197RWYJYBIJDlIYXFqEbAs7bwUpYVLLu6VBz0UMrnZQqYxKsMmGjO4cFJudvqMw9t6BJRzFGtxr0UG1+X2PSCcLinlEFgQ3oQEqb6A+pisxGMfEEi1PSrfUn6iFJCyM7xviGUKILlJ9crkgdqAdH3MRSsembLSp71u9Q4b2BIPQRn+OcQacsGzmn8QdMwHv/ALgHh2NKFfyl36ghR/P6CN1xfxszz2HTJzH+k/TKC31i6wGKBSEquAwVqL5dahw3TsWNBjAXPWu+7j9bQ6VimChsfyFvp+jFVZKdF/jkh2NLA69jaoFLaAtRoAylPKTqzXBt/q/TplLl4pK0pdmIq9bAD6XOtHDFoCmzCnkXUJDVuw+jp+xgQMCmIGfMl219trjXf7xd4HGHlBO1atQ0/KKWYQ7i5dvzDa7te96QsRiMwT5dHZwRYvvqDv3eCUcgTo9MMnkBSSCSVigsWvcNR26Hel74GxAQJqLVSQAXAJDKHSw99YE8JYAzcMhRegbvq42P+YM4XhTJxYQw/eIUBoH+JPsEkDvC4VTpjkaNWIPMQaPBU2YJgyvXQQDJxgBIUkN7/oxJIxMsLSoAhrvWOvF1ozLGXLCUpCiHF/WEZ6SXD5RSAJstHmBipQu3+4im4ipEsEVOYnWJim2MNxSUqNtqiIcMpKlKLkJvt0aAVSySHJZwWfb8oIn4RKjW1wHb3i3GtEliOKI1d4UVRWnYDpCg8Y7CpeNExCSVAM6lEPbt+rwHiZoUrNmFmGZNA+iaioMDqWlJIepbeosNN/tHSlRd0palBze/V/tDXF9DIuDiHls5PKKihFWdwa6+0V2NxRSWlpfKm63TnehJIq5MD4ZLA3DAWdgf4as8FpXUuMoa+p7DSDwoLGSATlJICkpOZLEAJbM4h0vEZMqwRzUcVLXZtO8dQQASGIvsYjxBQlKlZQGchifYVgfE/oWVPFFefiyRUJSlINgS2ZRvd1M3SLrASyH3ArvGR4tNnScMtcko86Y2Uq+Fyrm9Wt3EWvgjATZEr98ormLy+YokkkqUQ9QCGBZjVkjWMYqjQsuITHUE+v2jOcdm0BD0YgAmqkgZUkbDKCfbZrvxLikyU+YpjSg3NOtr/oRTS8EZ4zKdIUDa76s+7O+sRNOTxRaaSszuCmplLmJSQyZQT7qCiXboTaCZHEKuC51Y1+1CX1cepik4nMErEzEJoAUpBJJNA7nX5vr6R3zyqtHFa1LNU9e/1jDa0NO0XuK4vykXAFiMzDbV01vGBx+PMzFMPhTUAVrQ130EGcW4plBVUdRZ30ct+rxn+Brdalm9/esa9psykzdTMYxSRVkuBr272Hr0ixOKcEpY50A96JIP1eMjPxry3ez19Dl+49jFp4O4uFJDksjlULuLgAfM9LRioOh5Gl4Xw5awsAF8qWFrFRH+ItpXhkggtqxtoeXXUX9IN4NIcHm5soBu6dLam5i3MsO1ClJBfSpoBrG8OHVyE5fD59/EbgisPilukhr7DMVZR6DLDfDnBjMXLA+ZSQk9XYfl7R6J494JLnpWEpUCrLzMCfi5iNh8I9tjFZ+G3CmmlBqJJBrSih+7Y75kkv0hyvHEI9gXiTw1klhQ3VUbXBHTKX9doxkw5aHp9G0j3XxVhh5DMPgIFNw1K7adG1jx/jPDBQgWS3cglz+XpE9Oipr2QYPE5QNnY6dD66+kOxKrfrTT1b9CoEiUWIrQn7CDfK81spZQLDQ1o/uDTR+sOiAJRZQegNe0eg+FvDCcXg/KQk+YqUubmegX5oEv80mlgraKfi/hpSJQzyw2Ust7ilK1uQKtcRsfwsk5ZEwBZBQJSAUtUGbPmJD7c5PpFxYif8OeOOkyVhlIJCg/MkihCkm1Q2rEGNDx9ASUzQ5KFA7FrkC2jxmeN+HzhuJyMQScmKJQspp+/wAtFMDQLAHrm3jbYnCEy7XoauHvr+qwoxp0O7R1chKKJUFPWlYiIa7RzhZGQAoClIBSXFwH2qTl16QRiJqSGACWNOo6x1xbII8mtY4mWzMKfnvDZkx+WrC8dlzQOre1NDGgHCqHImrPyhtCbvEqp5USWY1pYWu3eI1BSiw/TaQrAb+z9BHYZ+0DW/YwonKID1S9gP1aFKRTW7wwTgWbfZtn9RDwAXeg6OP1eNKEJJU5r7X+ukcSwFCU6qoN/pHZigkpDt2STYdLWjiqqd9LDUb7wUFjRrY99a9tIE4kokBByso9XoHOtrQepLBwz3NRR+2rQFiGVMSKcoJO7kgfYH3iOTSGuybCYdQy2YPXajCsc/ailCgG0Y6MSX9oNQAEORcgJG5VQNGa8ZcRWZqMNhk555SeSwCW+OaflSksXOzVJEcu/RsVUzEK4jjMlpMmqyfmOxbU2LaDrGvRLHSmg7VgXgvCEYaQiWKq+JatVLUedSuru2wSBpFhOUkJcOzOdd6BgKx0Q48dvsybs8l4wB+2THd/NWCBcNZtlCjdhHcYfKATZne4cb7VDdPyE8RyirHT2v5ym76drRX4/GHPkIclnBYH0a1dutY4XH+TZd6I5XDzjMQJdRLAdVKAkHKKaPttFOuUrDKmS1/EgsR0qXHsk9XMep+FfDK5IExYqqugANWcUpzNWtCNQAD+J/gdc2UcVJDzJSR5iU1zID1G6kgk9n2EdC47iQ2eUYriBYpFRY+hcH2g7wliT54CsQJCXDkkhzYWBc+0U4IDEVOtiDE/C+IqkYhM5DZkHMMwCh6g6foRSSqhH0pwzh5QkFyolqtR2uKQQJRy3J60r3Aip8I8cTjsOmclkFylSCrOQpJehoSkguHi5wOIUaqSq6kgKGgVQgHQhi+3rGtfAIOIcPKkpAapJfWlqf1V9OsZ+Xg/InTJgByq5e5SQq3QBX/qNGwmpBDZWZqhQ0LsX3pGY8Q47PiJMhIAypUtTbqdKXJArRXTmTGPKqiVHsD41jzlrbKW7OS79C3/ADdBGSxGF82YEyxmWbAWrUg0ISwdRJsD2e28dcSEgy16JRMOWw5coDhrKWU+kXngXw+qRhzOmAHETk1BIGUO4RmCSQT8StXAHyhsY8Tky5yMrw3wh+7nA1UAD3LuoClgmo15esF8U8Ff/wAJmIBE2WnzAaMQmqgO6XPonaN/hOHZS5AzAvRRdwBRyLUeDJ0gTJa5f8aSl3SwBCk77HbSNlxpGdnleI4qudhUIWOWXzTCHdgksa0HPRhrXWum/DTDFCJvmpyheTJWuULmoVexDJLbKEY/CSpolzEpTn5sq035gl06uWWxbeWNo0/BOOqmYmU6Uy5JkTUy+YrzKCpOYkAUHxb/AAqNg8ZwWQ2azjAStHlqcjzEqQQHKFoPmIWRtRuoLaxZcPnZkiWaKFCLV/X5RWJwqnBQqSqhD5ikgmj5spL26e1ZhiBLUVUSz5+rVKg7ktY/6gxknfwdollyhLnVoFApJ6sQD7n/AN0EIwavo7+rNBs7CiYjSBcNNSlBSpVSoAuXDPTsCaHR23jXJpaFQ3G4ZyRXKBcNXQW3MD/s7qo+17RIOLhcsF8hJcOXcZiHNHDumrUNN4Gm4qYjKTLJC3IOY7AAHckqNtrNWKjya2KiXK+YMoHKW1cizfraCcNOloUlSyUcvzMACKMau+tKUgHik/KrKFEEf2mgD0fmS5NrU7hkvGy5lPLz5SKqzEPcOxIa1PeFJt9MF+l5h5MopBBJBqCC4INQQdQ0dgCTxcISElADaOumoHw7QomhkOaoDpd2A+LXbc/l0gUzElJUlSSk8uZswS9E0djmejkPTsTMRhHICxLOgBo9/hdz8Iel+kDnhzKJSlPMQCwIcCz1uCNC32jq2Zi8x1AJKd9xUFqg716giJvm/R1Y+vX/AFD0rLMUgFqu4rob2cs3+jAWK4tLlqUlkhVMw5iersKOPuDqYG67AevE5UuCGrU66Gw9Bb6RVImlS1K3VRzVhQfT7RJPmpnTGKgkZQUABgsD4lE/MQXH8rescRKBnZRYfb/dfaObkk3o1igrifFPJSCOZbNKluxXNUGAHQJclVgC5tHeA8BElClLX5k6cQqfMtmVfKAbISHCR3NyYC4Xh1rUrEnOoqWUSjRkygrLRz8ygSaEsRF15RuASoGlWfetXpVrPqLjXjjW2RJ2SDAgMEZAz0Z2voCNdmiNWC1UoDKXo4Yda11+zawzEYhUpK2KOUoJCyEsFXJW5JLEF+h9Mv4p4+6VeSsLzpZpa3YNzPkcfDW5PPVmED5ElYqMQuaZuImKqDNmrYNqtbhtyzUg+RIEjHIZLmzkVCiRWooT161ECeF1A46UJiQBmJapAZlKe+gV76Ckb3Fqw5xstJzAzJYIVUgKBEwB3Z6PmGuUfNHNFW7RbL+aSEup6EsGc10qwAr2DV1jiEy0uQEg8xLVJqATd2dq9rNTsxQChmUWLMGteoUOm7+mrUSpRy0BJFPlIupnKasX3PfXssg8x/Ej8KBlVi8CiodU2Qmri5XLH1KPbaPIFfEDvH1cZxSMzgB7AEKr/UaMwfsLR5F458Eyf+2SQJcpc4ypqS2XPnUgTJVaJKklx3IYO2cmvQyP8MuJKlz0hBdMwMtLgM1lMWzMdBViY9fVLJykBLM/8wo4a6QXuDpYiPGvBfCEy8dLCwWWFpY6EIKgxCgXdLevWPa0qIDFOYJpYnUtpXX/ADrC49xBlfjzN8sqQpKShLhIIylT1Kyp8qQmpb+E9Ix/DsQZuIVOB+NSi7MyBRPblb69YN8U8eCwqTJVmKwBNWknywkXQK5cx5QSKAOC5NKSdjxhsLMmlVSMqQS1GZx1vTqNjGHK7dI0jrYPg8DM4njzmKPIwysqtSrMohKBVnAQXOjmhLR6ecCVDmTmLHnSVpapagUzt6a6sMV+FOCmDCKmPSapSwnKQSolgVKLPQAMKMb6Rt0BQsNKNRI2o/8ArtHRGOjMgQFvV6afFUlnddRpQnr2JCFEgBYZlOzE0D6lrPRokzZviKkn+G6QHazGlh7UEQYiSE5pgWQGDrLZdT/EzBR/ldtQ0VVAeeT3w/EsQLoMxK8u5UgTTUD+a3WBOEpWhWFWRyBBKVBnExXmJUCzfMbHQ7Ra8Vko/wDyK88zkMmWsrBBolBQeYuA6UPm6GM1wjihSiSlwy5qiBXMhAUVKL9Ev1cRzrUmD6PaZ02UkFLpCi9Eo0BoVBNhUObQIoS1LcILg0LKSeZJzZdTSj9REGEUooAWAqgBDFIsASxNNd9YMkqZ8qSkgEZmLEbg9Q/vvQdHoCThuN8tQSfhJYXGU7f0nTrB2OwQUMwbQ/V/1/qK9ElLEhI1Yd2elbsztD8NjChqKI66D+oioG533jOUcdoaf0hRMOYfDSgJdwX1r2ttEsiYXzKBNnqQG0F2HpBc3CIXUUV+qNqIBxGFUKCluo9iP11i4yTBqiXFykTaLlpVa9SCHbKo1F9IFwPCESiVIKhmYkOVJNb1JalNg5a8OVsVB6MBfUvcPQbb30GVj0oTmUsEADMUlJABoCeb8te7VUe6JLITEigUoDbMda7woGkFBSCCfVBOu7VhQ7AkzZRlQQWq1jU1JrQ1e17Q8rBJcggO9aWvXp0oxgSVMSwJQnlIYkEtRm31Uf7jvE8yelSQHIOxSGrsSHLel4LChqEpW4IlkBqEpVcEMwDu3YV7xScQ4BNJWqWpHMSoAA0BD5SQKAKOxcfSzw8+WVkskso2HoxDlIIcV1vR2gheNAJZCUgWoFE6EMBShfWIlFT7GtGVR4ZmqwwST5c5KlTJakh08zUWagOp3AJIABqGESzeF4x+XysqgpMxQmFKgOUEpBR0UBdipy7ERqJc53ZFqkuli+uUgmqiLG47xAjKsOywEhNEoBQGVcZWBOcFwWYMSA1YwitBbKvCSClMlMyQmWyUhflzTMCTXKlIIDpFDmO5DFwYfisHPKVKTLBW75TiJqQ1QonIhgqzcpHxUiwoVMklmBcoy96lR6Upq3SUoJrQpIDGpzC5GUGmhD32jSkIpuKcGVOSjNMypAOZX/FblJpbXMQSBrQUSATwvDYEpURNUlaVS2CZilrPMpypKeQE9htaNYEurmZQ0HMzbKBcKH1t0gaaGVyrUliAyVZTQWtaoLMLDSkZOFuyro864EpKceFqQpGTzHBRMASCBLfMUhN1BNz8zh2ImxfiH9qyNNKTnJl+XgZy1irnMVZmVQIoCHS5H8PoQxJS3PzAuCoEC1HUSasTUNchhYx4jialAsSGdOY/CVAEsMwcmjOHFDYwRiooHsxGH8TYvMvKiZPCHDHCKkJKwkkJCvNUo/CtNhUIu+U2OH8V4gEKXg57BQTySilRKkhTlMxY8tLOHJIUQ/LaNQvGTCxyoV1JIJqGvmyigcV7bPRiC7KBatrfkogn7WjYmjI8bn8VWWkYdCUqCL+VMYVNSqYHJZiClgwYuXNZxXgnEsVJOHXhsLldzNBTLAyuaATSxJ1y0zMRrG+UtiVZizMxUAxHzBwHNdzo5jqpgKDyrJNTmcs9BR/XKKesJ7FR53hPB+JTPlq8wIUCCVh1j4WdLsSomyj30aIMbwgS1ETfMmn4aJcUehPzE0qXaPSk4lOQZJiVh6qUvKwa5WkFLh00LX90iWC3MoVNLpNAPlICmanfWhGL4l0mXZ5/+1iQkGdh5i1LCky5EuWSQwLqq2auWumYUoYyPFuD4jEzgFJUUprkN6HLlUksQQAx2Y2FY9ww02wJINHBBAfu5Dv1ruWgkzg7VIykVFDQsm7vWzUrDXGkDdnlKvFnEkgShKSGLIKZdWSHKQkrUMuUgM1rbRDiPHfEMqVqQlKVFkq8oZSQCVAFbuqxYVpHqa5iAKqDNY5lUDvR7XtSnSGIlpSE5UgOSzKSKqqpnDkM5bpakaptGbjftnlC/G/EJoZIZSS5KZSaFrkVAubi24JEPR454iyGSlIFCSgMafMVAkqZrexePVEy0kBUzMkk6qAqKU5+mjQBxHgSJtCyE1IlsAhRdyslBqSANHvcF4HJ/BYfp59PxUyYrzZuUK8tTskJBSZaqMNOY31+lX4LkyjipCZ8wIl5gVLNACEqZ1fKCXDmnN0Da6f4KXip02WrEol5WK0JlKWok2OZS0gpNbM7WYxb8A8FrwqFBGJQslQqqQVAEAOCBMSQbEVDPrrjGLu2aP8ADz7H+LsWJi8uInEZlhKnoUvcJysMwAOnpEC/HWMVRWJm0LioSxBcVy0Y6ejM8enz/A4UhSZipUwtXJJlIUFAuUpz5wxr8VqF4qpv4XYckBpoTTmCkZibEt5aqFgwZLF7vTqzSXRzvjl6Z56fFuKcH9pxDhv+8UKdrDuYbjPEeKmgZpy1sKBS3FwaaaX6R6Cn8M8GhSnClgMGKlP3eWlLUuDYB6RaSPBeCSyRIQEh+aZnUqzn4i24YsQNKweRfBeKX0wXhz8RcVhjlLTUfwLU5D2yquP6ajoI9A4X+KeGmpHmy5som5y+Yn3S5Z9xDsZ4MwkxJR5SEAn4pRShSSxIKS1Q7DKA1RTWM7jfwvzL/dT1oRUMsoU4AYc6Vuc/SWWzWYNENcbe0aLyR6dm8KMLjkEInJU9WSspUOqWIUO8Yvj/AIQxuHJmYbEYiYgE/uxMIW5YdQv2SdnvBPCfCQwijk8uctbACYkpylJzAIWAQUhL1MtJJAZg4FgcbOlBQOGUoZlVRiJbKAfKMqwljQJehDa2ibxf8XaKayWzJTPDvFVF807T/vljRrZg3tHY2g4niFV8opfTzJJb1EtQPv6CwUbeX8X+GXhX6WUnEDMA2V6daZnNP7CHJJzGzVJxkhz8RDKYZWS70Yu78wIctT6qFHPK7OgWCwBYBaUmYEpzVpmyuWGWljrtAuOwykpaWlBWo8pU4SzVoKirVGj9oUKK7EWM9ACRVkodJPoA9BUtm0+8Cyly0SlrK3AYqOU/LmJAYAs70b7woUSuhsknYdByKSCKEAOdMwPQ2uREEyZlflck6M53uwtW+usKFDydMKHIlsUpqMykhhQB6C2n+Yim40IlEjSYpJfZLlyRUhgabkQoUOTaaAgn5wRmIykZjy5jRxQuGJBexs3WOyQACqppmZyxdPL8RLFvvChQewHhDMNdAajT8zrCmS2JNGo/KHoW9a/m14UKGuhCCnoCaaGx77wNiAFfElOZJd1DME0Pwh6E6naOQoGMJE9ndLJDAAc1flNTRjR2dzoIC4eVTFqIS2jg/G6WBWKZqOAFOzUFm7CiW90ASZSSG5wAQQQq3zAVJt2oYIUUl1OQFACvMWP6MKFFsCGXPlqBIU4fY5bCjH/pT2kEsM5BJHy0HQF60sWc26kQoUJbEPlyzQGl2A2Fb9NjHPKUlQJVQh2yu46nNfX1IbUKFDYEU3FJC8vyqzZhUpJSCS4JpQVIHQPBctJtyskUFaBxUbUenTWFChIZxcg6FnJdxmegOrhmBuP4aFqKYUZSCKjK6g1wSAU0GWrig3hQoKADw/D/AC0FOZSnL8xZrA2Dm2p9oJEgBADVyv8AEpQT0Dly1KuN6QoUNIRFMwwsCUhvlOWpfMaOGqKdTesORICQEZlMksXcqURqS9TSpN/uoUJ9jB8RgfMKMylpyqzgBTEqsMyhQpZwzajaCJUgTEpU9JoBS4dwQ4GurXGnrChRD06AlElOqQOgKmGrCsKFCi1FUI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0835" name="Picture 3" descr="C:\Documents and Settings\Administrator\Desktop\aard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4876800"/>
            <a:ext cx="2286000" cy="1522412"/>
          </a:xfrm>
          <a:prstGeom prst="rect">
            <a:avLst/>
          </a:prstGeom>
          <a:noFill/>
        </p:spPr>
      </p:pic>
      <p:pic>
        <p:nvPicPr>
          <p:cNvPr id="120837" name="Picture 5" descr="C:\Documents and Settings\Administrator\Desktop\aard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05600" y="457200"/>
            <a:ext cx="2104372" cy="1397207"/>
          </a:xfrm>
          <a:prstGeom prst="rect">
            <a:avLst/>
          </a:prstGeom>
          <a:noFill/>
        </p:spPr>
      </p:pic>
      <p:pic>
        <p:nvPicPr>
          <p:cNvPr id="120838" name="Picture 6" descr="C:\Documents and Settings\Administrator\Desktop\Aard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8600" y="381000"/>
            <a:ext cx="2143775" cy="1361297"/>
          </a:xfrm>
          <a:prstGeom prst="rect">
            <a:avLst/>
          </a:prstGeom>
          <a:noFill/>
        </p:spPr>
      </p:pic>
      <p:pic>
        <p:nvPicPr>
          <p:cNvPr id="120839" name="Picture 7" descr="C:\Documents and Settings\Administrator\Desktop\Aard-scan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14600" y="1981200"/>
            <a:ext cx="4267200" cy="2827020"/>
          </a:xfrm>
          <a:prstGeom prst="rect">
            <a:avLst/>
          </a:prstGeom>
          <a:noFill/>
        </p:spPr>
      </p:pic>
      <p:pic>
        <p:nvPicPr>
          <p:cNvPr id="120841" name="Picture 9" descr="C:\Documents and Settings\Administrator\Desktop\20081229AardvarkBaby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14600" y="838200"/>
            <a:ext cx="1524000" cy="1074087"/>
          </a:xfrm>
          <a:prstGeom prst="rect">
            <a:avLst/>
          </a:prstGeom>
          <a:noFill/>
        </p:spPr>
      </p:pic>
      <p:pic>
        <p:nvPicPr>
          <p:cNvPr id="120842" name="Picture 10" descr="C:\Documents and Settings\Administrator\Desktop\Aard6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7200" y="1828800"/>
            <a:ext cx="2011362" cy="1344612"/>
          </a:xfrm>
          <a:prstGeom prst="rect">
            <a:avLst/>
          </a:prstGeom>
          <a:noFill/>
        </p:spPr>
      </p:pic>
      <p:pic>
        <p:nvPicPr>
          <p:cNvPr id="120843" name="Picture 11" descr="C:\Documents and Settings\Administrator\Desktop\Aard5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858000" y="2362200"/>
            <a:ext cx="1932888" cy="1447800"/>
          </a:xfrm>
          <a:prstGeom prst="rect">
            <a:avLst/>
          </a:prstGeom>
          <a:noFill/>
        </p:spPr>
      </p:pic>
      <p:pic>
        <p:nvPicPr>
          <p:cNvPr id="120844" name="Picture 12" descr="C:\Documents and Settings\Administrator\Desktop\Aard7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505200" y="4876800"/>
            <a:ext cx="2358337" cy="1574644"/>
          </a:xfrm>
          <a:prstGeom prst="rect">
            <a:avLst/>
          </a:prstGeom>
          <a:noFill/>
        </p:spPr>
      </p:pic>
      <p:pic>
        <p:nvPicPr>
          <p:cNvPr id="120845" name="Picture 13" descr="C:\Documents and Settings\Administrator\Desktop\Aardvark8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04800" y="3276600"/>
            <a:ext cx="2133600" cy="1418844"/>
          </a:xfrm>
          <a:prstGeom prst="rect">
            <a:avLst/>
          </a:prstGeom>
          <a:noFill/>
        </p:spPr>
      </p:pic>
      <p:pic>
        <p:nvPicPr>
          <p:cNvPr id="126977" name="Picture 1" descr="C:\L\PhD Talk\materials\Aardvark9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858000" y="4267200"/>
            <a:ext cx="1836974" cy="20478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120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3000"/>
                                        <p:tgtEl>
                                          <p:spTgt spid="348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120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6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1208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120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1208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0"/>
                                        <p:tgtEl>
                                          <p:spTgt spid="120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8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3000"/>
                                        <p:tgtEl>
                                          <p:spTgt spid="1208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10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3000"/>
                                        <p:tgtEl>
                                          <p:spTgt spid="120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4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3000"/>
                                        <p:tgtEl>
                                          <p:spTgt spid="1269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70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3000"/>
                                        <p:tgtEl>
                                          <p:spTgt spid="120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DD3F1D6D-3429-49F3-B4D5-E6CA03C1D728}" type="slidenum">
              <a:rPr lang="en-US" smtClean="0"/>
              <a:pPr algn="l"/>
              <a:t>47</a:t>
            </a:fld>
            <a:endParaRPr lang="en-US"/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381000" y="2057400"/>
          <a:ext cx="8229600" cy="350520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914400"/>
                <a:gridCol w="914400"/>
                <a:gridCol w="914400"/>
                <a:gridCol w="914400"/>
                <a:gridCol w="914400"/>
                <a:gridCol w="914400"/>
                <a:gridCol w="914400"/>
                <a:gridCol w="914400"/>
                <a:gridCol w="914400"/>
              </a:tblGrid>
              <a:tr h="370840">
                <a:tc>
                  <a:txBody>
                    <a:bodyPr/>
                    <a:lstStyle/>
                    <a:p>
                      <a:pPr algn="l" rtl="0"/>
                      <a:r>
                        <a:rPr lang="en-US" sz="1200" smtClean="0"/>
                        <a:t>FBP-PWLS</a:t>
                      </a:r>
                      <a:endParaRPr lang="he-IL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200" smtClean="0"/>
                        <a:t>FBP-ANN</a:t>
                      </a:r>
                      <a:endParaRPr lang="he-IL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200" smtClean="0"/>
                        <a:t>Shrinkage</a:t>
                      </a:r>
                      <a:endParaRPr lang="he-IL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200" smtClean="0"/>
                        <a:t>Sparse</a:t>
                      </a:r>
                      <a:endParaRPr lang="he-IL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200" smtClean="0"/>
                        <a:t>PWLS</a:t>
                      </a:r>
                      <a:endParaRPr lang="he-IL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200" smtClean="0"/>
                        <a:t>ATM</a:t>
                      </a:r>
                      <a:endParaRPr lang="he-IL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200" smtClean="0"/>
                        <a:t>FBP</a:t>
                      </a:r>
                      <a:endParaRPr lang="he-IL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endParaRPr lang="he-IL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r>
                        <a:rPr lang="en-US" sz="1200" smtClean="0"/>
                        <a:t>Methods</a:t>
                      </a:r>
                      <a:endParaRPr lang="he-IL" sz="12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200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31.83</a:t>
                      </a:r>
                      <a:endParaRPr lang="he-IL" sz="1200" kern="120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200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31.07</a:t>
                      </a:r>
                      <a:endParaRPr lang="he-IL" sz="1200" kern="120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he-IL" sz="1200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30.7312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he-IL" sz="1200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30.0595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he-IL" sz="1200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29.5637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he-IL" sz="1200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28.7075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he-IL" sz="1200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26.5607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200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Full obr</a:t>
                      </a:r>
                      <a:endParaRPr lang="he-IL" sz="1200" kern="120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200" smtClean="0"/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smtClean="0"/>
                        <a:t>Thighs</a:t>
                      </a:r>
                      <a:r>
                        <a:rPr lang="en-US" sz="1200" baseline="0" smtClean="0"/>
                        <a:t> test</a:t>
                      </a:r>
                      <a:endParaRPr lang="he-IL" sz="1200" smtClean="0"/>
                    </a:p>
                    <a:p>
                      <a:pPr algn="l" rtl="0"/>
                      <a:r>
                        <a:rPr lang="en-US" sz="1200" smtClean="0"/>
                        <a:t>Image</a:t>
                      </a:r>
                      <a:endParaRPr lang="he-IL" sz="12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200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31.11</a:t>
                      </a:r>
                      <a:endParaRPr lang="he-IL" sz="1200" kern="120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200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30.62</a:t>
                      </a:r>
                      <a:endParaRPr lang="he-IL" sz="1200" kern="120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he-IL" sz="1200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30.0554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200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29.6291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he-IL" sz="1200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28.9008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he-IL" sz="1200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28.3262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he-IL" sz="1200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25.7668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200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Square 1</a:t>
                      </a:r>
                      <a:endParaRPr lang="he-IL" sz="1200" kern="120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l" rtl="0"/>
                      <a:endParaRPr lang="he-IL" sz="12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200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30.03</a:t>
                      </a:r>
                      <a:endParaRPr lang="he-IL" sz="1200" kern="120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200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29.67</a:t>
                      </a:r>
                      <a:endParaRPr lang="he-IL" sz="1200" kern="120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he-IL" sz="1200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28.9308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200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27.9429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he-IL" sz="1200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28.2660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he-IL" sz="1200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27.4631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he-IL" sz="1200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25.2677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200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Square 2</a:t>
                      </a:r>
                      <a:endParaRPr lang="he-IL" sz="1200" kern="120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l" rtl="0"/>
                      <a:endParaRPr lang="he-IL" sz="12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he-IL" sz="1200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33.8978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200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33.7565</a:t>
                      </a:r>
                    </a:p>
                    <a:p>
                      <a:pPr marL="0" algn="l" defTabSz="914400" rtl="0" eaLnBrk="1" latinLnBrk="0" hangingPunct="1"/>
                      <a:endParaRPr lang="he-IL" sz="1200" kern="120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200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33.31</a:t>
                      </a:r>
                      <a:endParaRPr lang="he-IL" sz="1200" kern="120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200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32.78</a:t>
                      </a:r>
                      <a:endParaRPr lang="he-IL" sz="1200" kern="120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he-IL" sz="1200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31.6005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200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29.95</a:t>
                      </a:r>
                      <a:endParaRPr lang="he-IL" sz="1200" kern="120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he-IL" sz="1200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29.9508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200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Full obr</a:t>
                      </a:r>
                      <a:endParaRPr lang="he-IL" sz="1200" kern="120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 rtl="0"/>
                      <a:r>
                        <a:rPr lang="en-US" sz="1200" smtClean="0"/>
                        <a:t>Head</a:t>
                      </a:r>
                      <a:r>
                        <a:rPr lang="en-US" sz="1200" baseline="0" smtClean="0"/>
                        <a:t> test image</a:t>
                      </a:r>
                      <a:endParaRPr lang="he-IL" sz="12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200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33.66</a:t>
                      </a:r>
                      <a:endParaRPr lang="he-IL" sz="1200" kern="120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he-IL" sz="1200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33.4179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200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32.84</a:t>
                      </a:r>
                      <a:endParaRPr lang="he-IL" sz="1200" kern="120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200" i="1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32.36</a:t>
                      </a:r>
                      <a:endParaRPr lang="he-IL" sz="1200" i="1" kern="120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he-IL" sz="1200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31.0254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200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29.83</a:t>
                      </a:r>
                      <a:endParaRPr lang="he-IL" sz="1200" kern="120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he-IL" sz="1200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29.8407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200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Square 1</a:t>
                      </a:r>
                      <a:endParaRPr lang="he-IL" sz="1200" kern="120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l" rtl="0"/>
                      <a:endParaRPr lang="he-IL" sz="120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he-IL" sz="1200" kern="120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he-IL" sz="1200" kern="120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200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30.84</a:t>
                      </a:r>
                      <a:endParaRPr lang="he-IL" sz="1200" kern="120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he-IL" sz="1200" kern="120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200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30.45</a:t>
                      </a:r>
                      <a:endParaRPr lang="he-IL" sz="1200" kern="120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he-IL" sz="1200" kern="120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200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27.70</a:t>
                      </a:r>
                      <a:endParaRPr lang="he-IL" sz="1200" kern="120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kern="120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Square 1</a:t>
                      </a:r>
                      <a:endParaRPr lang="he-IL" sz="1200" kern="120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latinLnBrk="0" hangingPunct="1"/>
                      <a:endParaRPr lang="he-IL" sz="1200" kern="120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smtClean="0"/>
                        <a:t>Thighs</a:t>
                      </a:r>
                      <a:r>
                        <a:rPr lang="en-US" sz="1200" baseline="0" smtClean="0"/>
                        <a:t> test</a:t>
                      </a:r>
                      <a:endParaRPr lang="he-IL" sz="1200" smtClean="0"/>
                    </a:p>
                    <a:p>
                      <a:pPr algn="l" rtl="0"/>
                      <a:r>
                        <a:rPr lang="en-US" sz="1200" smtClean="0"/>
                        <a:t>Image</a:t>
                      </a:r>
                      <a:r>
                        <a:rPr lang="en-US" sz="1200" baseline="0" smtClean="0"/>
                        <a:t> – MSE enhanced</a:t>
                      </a:r>
                      <a:endParaRPr lang="he-IL" sz="120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he-IL" sz="1200" kern="120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he-IL" sz="1200" kern="120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he-IL" sz="1200" kern="120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he-IL" sz="1200" kern="120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he-IL" sz="1200" kern="120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he-IL" sz="1200" kern="120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he-IL" sz="1200" kern="120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he-IL" sz="1200" kern="120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/>
                      <a:endParaRPr lang="he-IL" sz="120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1295400" y="1524000"/>
            <a:ext cx="74883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rtl="1"/>
            <a:r>
              <a:rPr lang="en-US" smtClean="0"/>
              <a:t>SNR values in [-220,350] HU window (for thighs) and [-170, 250] HU (for head) </a:t>
            </a:r>
            <a:endParaRPr lang="he-IL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8" name="Diagram 57"/>
          <p:cNvGraphicFramePr/>
          <p:nvPr/>
        </p:nvGraphicFramePr>
        <p:xfrm>
          <a:off x="457200" y="3429000"/>
          <a:ext cx="8229600" cy="2819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Title 1"/>
          <p:cNvSpPr txBox="1">
            <a:spLocks/>
          </p:cNvSpPr>
          <p:nvPr/>
        </p:nvSpPr>
        <p:spPr bwMode="auto">
          <a:xfrm>
            <a:off x="533400" y="152400"/>
            <a:ext cx="7799388" cy="646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rgbClr val="B60009"/>
                </a:solidFill>
                <a:effectLst/>
                <a:uLnTx/>
                <a:uFillTx/>
                <a:latin typeface="+mj-lt"/>
                <a:ea typeface="+mj-ea"/>
                <a:cs typeface="Arial" charset="0"/>
              </a:rPr>
              <a:t>Noise in Low-Dose Reconstruction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B60009"/>
              </a:solidFill>
              <a:effectLst/>
              <a:uLnTx/>
              <a:uFillTx/>
              <a:latin typeface="+mj-lt"/>
              <a:ea typeface="+mj-ea"/>
              <a:cs typeface="Arial" charset="0"/>
            </a:endParaRPr>
          </a:p>
        </p:txBody>
      </p:sp>
      <p:graphicFrame>
        <p:nvGraphicFramePr>
          <p:cNvPr id="3" name="Content Placeholder 14"/>
          <p:cNvGraphicFramePr>
            <a:graphicFrameLocks noChangeAspect="1"/>
          </p:cNvGraphicFramePr>
          <p:nvPr/>
        </p:nvGraphicFramePr>
        <p:xfrm>
          <a:off x="355601" y="1295401"/>
          <a:ext cx="330200" cy="457199"/>
        </p:xfrm>
        <a:graphic>
          <a:graphicData uri="http://schemas.openxmlformats.org/presentationml/2006/ole">
            <p:oleObj spid="_x0000_s179202" name="Equation" r:id="rId9" imgW="164880" imgH="228600" progId="">
              <p:embed/>
            </p:oleObj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6008688" y="1371600"/>
          <a:ext cx="1362075" cy="403225"/>
        </p:xfrm>
        <a:graphic>
          <a:graphicData uri="http://schemas.openxmlformats.org/presentationml/2006/ole">
            <p:oleObj spid="_x0000_s179203" name="Equation" r:id="rId10" imgW="812520" imgH="241200" progId="Equation.3">
              <p:embed/>
            </p:oleObj>
          </a:graphicData>
        </a:graphic>
      </p:graphicFrame>
      <p:sp>
        <p:nvSpPr>
          <p:cNvPr id="5" name="Rectangle 4"/>
          <p:cNvSpPr/>
          <p:nvPr/>
        </p:nvSpPr>
        <p:spPr>
          <a:xfrm>
            <a:off x="304800" y="838200"/>
            <a:ext cx="82076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kern="0" smtClean="0">
                <a:solidFill>
                  <a:sysClr val="windowText" lastClr="000000"/>
                </a:solidFill>
              </a:rPr>
              <a:t>Accepted model for detector measurements  </a:t>
            </a:r>
            <a:r>
              <a:rPr lang="en-US" sz="2000" kern="0" smtClean="0">
                <a:solidFill>
                  <a:sysClr val="windowText" lastClr="000000"/>
                </a:solidFill>
              </a:rPr>
              <a:t>(similar to one in CCD sensors)</a:t>
            </a:r>
            <a:r>
              <a:rPr lang="en-US" sz="2000" b="1" kern="0" smtClean="0">
                <a:solidFill>
                  <a:sysClr val="windowText" lastClr="000000"/>
                </a:solidFill>
              </a:rPr>
              <a:t>:</a:t>
            </a:r>
            <a:endParaRPr lang="en-US" sz="2000" b="1"/>
          </a:p>
        </p:txBody>
      </p:sp>
      <p:cxnSp>
        <p:nvCxnSpPr>
          <p:cNvPr id="7" name="Straight Arrow Connector 6"/>
          <p:cNvCxnSpPr/>
          <p:nvPr/>
        </p:nvCxnSpPr>
        <p:spPr>
          <a:xfrm rot="10800000">
            <a:off x="762000" y="1600200"/>
            <a:ext cx="762000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685800" y="1295400"/>
            <a:ext cx="8819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kern="0" smtClean="0">
                <a:solidFill>
                  <a:sysClr val="windowText" lastClr="000000"/>
                </a:solidFill>
              </a:rPr>
              <a:t>instance</a:t>
            </a:r>
            <a:endParaRPr lang="en-US" sz="1600"/>
          </a:p>
        </p:txBody>
      </p:sp>
      <p:sp>
        <p:nvSpPr>
          <p:cNvPr id="10" name="Rectangle 9"/>
          <p:cNvSpPr/>
          <p:nvPr/>
        </p:nvSpPr>
        <p:spPr>
          <a:xfrm>
            <a:off x="7315200" y="1371600"/>
            <a:ext cx="14830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kern="0" smtClean="0">
                <a:solidFill>
                  <a:sysClr val="windowText" lastClr="000000"/>
                </a:solidFill>
              </a:rPr>
              <a:t>- ideal count</a:t>
            </a:r>
            <a:endParaRPr lang="en-US" sz="2000"/>
          </a:p>
        </p:txBody>
      </p:sp>
      <p:sp>
        <p:nvSpPr>
          <p:cNvPr id="11" name="Rectangle 10"/>
          <p:cNvSpPr/>
          <p:nvPr/>
        </p:nvSpPr>
        <p:spPr>
          <a:xfrm>
            <a:off x="228600" y="1981200"/>
            <a:ext cx="297179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kern="0" smtClean="0">
                <a:solidFill>
                  <a:sysClr val="windowText" lastClr="000000"/>
                </a:solidFill>
              </a:rPr>
              <a:t>Poor photon statistics due to low counts</a:t>
            </a:r>
            <a:endParaRPr lang="en-US" sz="2000"/>
          </a:p>
        </p:txBody>
      </p:sp>
      <p:sp>
        <p:nvSpPr>
          <p:cNvPr id="12" name="Rectangle 11"/>
          <p:cNvSpPr/>
          <p:nvPr/>
        </p:nvSpPr>
        <p:spPr>
          <a:xfrm>
            <a:off x="4572000" y="1981200"/>
            <a:ext cx="35589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kern="0" smtClean="0">
                <a:solidFill>
                  <a:sysClr val="windowText" lastClr="000000"/>
                </a:solidFill>
              </a:rPr>
              <a:t>Electronic noise in the hardware</a:t>
            </a:r>
            <a:endParaRPr lang="en-US" sz="2000"/>
          </a:p>
        </p:txBody>
      </p:sp>
      <p:cxnSp>
        <p:nvCxnSpPr>
          <p:cNvPr id="17" name="Straight Connector 16"/>
          <p:cNvCxnSpPr/>
          <p:nvPr/>
        </p:nvCxnSpPr>
        <p:spPr>
          <a:xfrm rot="5400000">
            <a:off x="2871029" y="2005771"/>
            <a:ext cx="506343" cy="152401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16200000" flipH="1">
            <a:off x="4191001" y="1981202"/>
            <a:ext cx="533398" cy="228597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rot="10800000" flipV="1">
            <a:off x="4572000" y="2362200"/>
            <a:ext cx="3428999" cy="1588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1600200" y="1295400"/>
            <a:ext cx="3505200" cy="609600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1600200" y="2667000"/>
            <a:ext cx="3505200" cy="60960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9" name="Straight Connector 38"/>
          <p:cNvCxnSpPr/>
          <p:nvPr/>
        </p:nvCxnSpPr>
        <p:spPr>
          <a:xfrm rot="10800000">
            <a:off x="381000" y="2362200"/>
            <a:ext cx="2666998" cy="1588"/>
          </a:xfrm>
          <a:prstGeom prst="line">
            <a:avLst/>
          </a:prstGeom>
          <a:ln w="12700"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graphicFrame>
        <p:nvGraphicFramePr>
          <p:cNvPr id="179213" name="Object 6"/>
          <p:cNvGraphicFramePr>
            <a:graphicFrameLocks noChangeAspect="1"/>
          </p:cNvGraphicFramePr>
          <p:nvPr/>
        </p:nvGraphicFramePr>
        <p:xfrm>
          <a:off x="1281113" y="3505200"/>
          <a:ext cx="3686175" cy="590550"/>
        </p:xfrm>
        <a:graphic>
          <a:graphicData uri="http://schemas.openxmlformats.org/presentationml/2006/ole">
            <p:oleObj spid="_x0000_s179213" name="Equation" r:id="rId11" imgW="1828800" imgH="291960" progId="Equation.3">
              <p:embed/>
            </p:oleObj>
          </a:graphicData>
        </a:graphic>
      </p:graphicFrame>
      <p:cxnSp>
        <p:nvCxnSpPr>
          <p:cNvPr id="44" name="Straight Arrow Connector 43"/>
          <p:cNvCxnSpPr/>
          <p:nvPr/>
        </p:nvCxnSpPr>
        <p:spPr>
          <a:xfrm>
            <a:off x="5181600" y="3810000"/>
            <a:ext cx="762000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tangle 44"/>
          <p:cNvSpPr/>
          <p:nvPr/>
        </p:nvSpPr>
        <p:spPr>
          <a:xfrm>
            <a:off x="5105400" y="3505200"/>
            <a:ext cx="8819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kern="0" smtClean="0">
                <a:solidFill>
                  <a:sysClr val="windowText" lastClr="000000"/>
                </a:solidFill>
              </a:rPr>
              <a:t>instance</a:t>
            </a:r>
            <a:endParaRPr lang="en-US" sz="1600"/>
          </a:p>
        </p:txBody>
      </p:sp>
      <p:graphicFrame>
        <p:nvGraphicFramePr>
          <p:cNvPr id="179215" name="Object 6"/>
          <p:cNvGraphicFramePr>
            <a:graphicFrameLocks noChangeAspect="1"/>
          </p:cNvGraphicFramePr>
          <p:nvPr/>
        </p:nvGraphicFramePr>
        <p:xfrm>
          <a:off x="5994400" y="3581400"/>
          <a:ext cx="1919288" cy="461963"/>
        </p:xfrm>
        <a:graphic>
          <a:graphicData uri="http://schemas.openxmlformats.org/presentationml/2006/ole">
            <p:oleObj spid="_x0000_s179215" name="Equation" r:id="rId12" imgW="952200" imgH="228600" progId="Equation.3">
              <p:embed/>
            </p:oleObj>
          </a:graphicData>
        </a:graphic>
      </p:graphicFrame>
      <p:cxnSp>
        <p:nvCxnSpPr>
          <p:cNvPr id="49" name="Straight Arrow Connector 48"/>
          <p:cNvCxnSpPr/>
          <p:nvPr/>
        </p:nvCxnSpPr>
        <p:spPr>
          <a:xfrm>
            <a:off x="5181600" y="3124200"/>
            <a:ext cx="762000" cy="15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49"/>
          <p:cNvSpPr/>
          <p:nvPr/>
        </p:nvSpPr>
        <p:spPr>
          <a:xfrm>
            <a:off x="5105400" y="2819400"/>
            <a:ext cx="88197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kern="0" smtClean="0">
                <a:solidFill>
                  <a:sysClr val="windowText" lastClr="000000"/>
                </a:solidFill>
              </a:rPr>
              <a:t>instance</a:t>
            </a:r>
            <a:endParaRPr lang="en-US" sz="1600"/>
          </a:p>
        </p:txBody>
      </p:sp>
      <p:graphicFrame>
        <p:nvGraphicFramePr>
          <p:cNvPr id="179216" name="Object 6"/>
          <p:cNvGraphicFramePr>
            <a:graphicFrameLocks noChangeAspect="1"/>
          </p:cNvGraphicFramePr>
          <p:nvPr/>
        </p:nvGraphicFramePr>
        <p:xfrm>
          <a:off x="5981700" y="2819400"/>
          <a:ext cx="2736850" cy="487363"/>
        </p:xfrm>
        <a:graphic>
          <a:graphicData uri="http://schemas.openxmlformats.org/presentationml/2006/ole">
            <p:oleObj spid="_x0000_s179216" name="Equation" r:id="rId13" imgW="1358640" imgH="241200" progId="Equation.3">
              <p:embed/>
            </p:oleObj>
          </a:graphicData>
        </a:graphic>
      </p:graphicFrame>
      <p:sp>
        <p:nvSpPr>
          <p:cNvPr id="51" name="Rectangle 50"/>
          <p:cNvSpPr/>
          <p:nvPr/>
        </p:nvSpPr>
        <p:spPr>
          <a:xfrm>
            <a:off x="1295400" y="3505200"/>
            <a:ext cx="3810000" cy="609600"/>
          </a:xfrm>
          <a:prstGeom prst="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9" name="Object 10"/>
          <p:cNvGraphicFramePr>
            <a:graphicFrameLocks noChangeAspect="1"/>
          </p:cNvGraphicFramePr>
          <p:nvPr/>
        </p:nvGraphicFramePr>
        <p:xfrm>
          <a:off x="2057400" y="5334000"/>
          <a:ext cx="1535112" cy="685800"/>
        </p:xfrm>
        <a:graphic>
          <a:graphicData uri="http://schemas.openxmlformats.org/presentationml/2006/ole">
            <p:oleObj spid="_x0000_s179220" name="Equation" r:id="rId14" imgW="850680" imgH="380880" progId="Equation.3">
              <p:embed/>
            </p:oleObj>
          </a:graphicData>
        </a:graphic>
      </p:graphicFrame>
      <p:graphicFrame>
        <p:nvGraphicFramePr>
          <p:cNvPr id="60" name="Object 12"/>
          <p:cNvGraphicFramePr>
            <a:graphicFrameLocks noChangeAspect="1"/>
          </p:cNvGraphicFramePr>
          <p:nvPr/>
        </p:nvGraphicFramePr>
        <p:xfrm>
          <a:off x="3810000" y="5334000"/>
          <a:ext cx="1254125" cy="457200"/>
        </p:xfrm>
        <a:graphic>
          <a:graphicData uri="http://schemas.openxmlformats.org/presentationml/2006/ole">
            <p:oleObj spid="_x0000_s179221" name="Equation" r:id="rId15" imgW="660240" imgH="241200" progId="Equation.3">
              <p:embed/>
            </p:oleObj>
          </a:graphicData>
        </a:graphic>
      </p:graphicFrame>
      <p:graphicFrame>
        <p:nvGraphicFramePr>
          <p:cNvPr id="61" name="Object 14"/>
          <p:cNvGraphicFramePr>
            <a:graphicFrameLocks noChangeAspect="1"/>
          </p:cNvGraphicFramePr>
          <p:nvPr/>
        </p:nvGraphicFramePr>
        <p:xfrm>
          <a:off x="5257800" y="5334000"/>
          <a:ext cx="1619250" cy="457200"/>
        </p:xfrm>
        <a:graphic>
          <a:graphicData uri="http://schemas.openxmlformats.org/presentationml/2006/ole">
            <p:oleObj spid="_x0000_s179222" name="Equation" r:id="rId16" imgW="850680" imgH="241200" progId="Equation.3">
              <p:embed/>
            </p:oleObj>
          </a:graphicData>
        </a:graphic>
      </p:graphicFrame>
      <p:pic>
        <p:nvPicPr>
          <p:cNvPr id="62" name="Picture 10" descr="C:\N\PhD Talk\Exist_denoise1a.eps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010400" y="5334000"/>
            <a:ext cx="1295399" cy="1141490"/>
          </a:xfrm>
          <a:prstGeom prst="rect">
            <a:avLst/>
          </a:prstGeom>
          <a:noFill/>
        </p:spPr>
      </p:pic>
      <p:graphicFrame>
        <p:nvGraphicFramePr>
          <p:cNvPr id="179223" name="Object 4"/>
          <p:cNvGraphicFramePr>
            <a:graphicFrameLocks noChangeAspect="1"/>
          </p:cNvGraphicFramePr>
          <p:nvPr/>
        </p:nvGraphicFramePr>
        <p:xfrm>
          <a:off x="1295400" y="2743200"/>
          <a:ext cx="3832225" cy="508000"/>
        </p:xfrm>
        <a:graphic>
          <a:graphicData uri="http://schemas.openxmlformats.org/presentationml/2006/ole">
            <p:oleObj spid="_x0000_s179223" name="Equation" r:id="rId18" imgW="1917360" imgH="253800" progId="Equation.3">
              <p:embed/>
            </p:oleObj>
          </a:graphicData>
        </a:graphic>
      </p:graphicFrame>
      <p:graphicFrame>
        <p:nvGraphicFramePr>
          <p:cNvPr id="179226" name="Object 4"/>
          <p:cNvGraphicFramePr>
            <a:graphicFrameLocks noChangeAspect="1"/>
          </p:cNvGraphicFramePr>
          <p:nvPr/>
        </p:nvGraphicFramePr>
        <p:xfrm>
          <a:off x="1752600" y="1371600"/>
          <a:ext cx="3298825" cy="457200"/>
        </p:xfrm>
        <a:graphic>
          <a:graphicData uri="http://schemas.openxmlformats.org/presentationml/2006/ole">
            <p:oleObj spid="_x0000_s179226" name="Equation" r:id="rId19" imgW="1650960" imgH="228600" progId="Equation.3">
              <p:embed/>
            </p:oleObj>
          </a:graphicData>
        </a:graphic>
      </p:graphicFrame>
    </p:spTree>
  </p:cSld>
  <p:clrMapOvr>
    <a:masterClrMapping/>
  </p:clrMapOvr>
  <p:transition advTm="39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9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9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9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45" grpId="0"/>
      <p:bldP spid="5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31" name="Picture 15" descr="C:\N\PhD Talk\Exist_denoise10x.ep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762000"/>
            <a:ext cx="2597445" cy="1981200"/>
          </a:xfrm>
          <a:prstGeom prst="rect">
            <a:avLst/>
          </a:prstGeom>
          <a:noFill/>
        </p:spPr>
      </p:pic>
      <p:pic>
        <p:nvPicPr>
          <p:cNvPr id="86030" name="Picture 14" descr="C:\N\PhD Talk\Exist_denoise10.ep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57600" y="2667000"/>
            <a:ext cx="2590800" cy="1976131"/>
          </a:xfrm>
          <a:prstGeom prst="rect">
            <a:avLst/>
          </a:prstGeom>
          <a:noFill/>
        </p:spPr>
      </p:pic>
      <p:pic>
        <p:nvPicPr>
          <p:cNvPr id="86017" name="Picture 1" descr="C:\L\PhD Talk\materials\vhplogo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0" y="2667000"/>
            <a:ext cx="3465850" cy="2055812"/>
          </a:xfrm>
          <a:prstGeom prst="rect">
            <a:avLst/>
          </a:prstGeom>
          <a:noFill/>
        </p:spPr>
      </p:pic>
      <p:pic>
        <p:nvPicPr>
          <p:cNvPr id="86029" name="Picture 13" descr="C:\N\PhD Talk\Exist_denoise1e.ep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86600" y="4800600"/>
            <a:ext cx="1643009" cy="1447800"/>
          </a:xfrm>
          <a:prstGeom prst="rect">
            <a:avLst/>
          </a:prstGeom>
          <a:noFill/>
        </p:spPr>
      </p:pic>
      <p:graphicFrame>
        <p:nvGraphicFramePr>
          <p:cNvPr id="4" name="Diagram 3"/>
          <p:cNvGraphicFramePr/>
          <p:nvPr/>
        </p:nvGraphicFramePr>
        <p:xfrm>
          <a:off x="2819400" y="762000"/>
          <a:ext cx="1447800" cy="152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80899" name="Picture 3" descr="C:\L\PhD Talk\phdt_10b.eps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267200" y="838200"/>
            <a:ext cx="1816100" cy="1335251"/>
          </a:xfrm>
          <a:prstGeom prst="rect">
            <a:avLst/>
          </a:prstGeom>
          <a:noFill/>
        </p:spPr>
      </p:pic>
      <p:graphicFrame>
        <p:nvGraphicFramePr>
          <p:cNvPr id="8" name="Diagram 7"/>
          <p:cNvGraphicFramePr/>
          <p:nvPr/>
        </p:nvGraphicFramePr>
        <p:xfrm>
          <a:off x="6172200" y="1219200"/>
          <a:ext cx="533400" cy="736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4" r:lo="rId15" r:qs="rId16" r:cs="rId17"/>
          </a:graphicData>
        </a:graphic>
      </p:graphicFrame>
      <p:pic>
        <p:nvPicPr>
          <p:cNvPr id="80902" name="Picture 6" descr="C:\L\PhD Talk\phdt_10c.eps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6858000" y="838200"/>
            <a:ext cx="1806575" cy="1328248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4343400" y="2133600"/>
            <a:ext cx="17203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kern="0" smtClean="0">
                <a:solidFill>
                  <a:sysClr val="windowText" lastClr="000000"/>
                </a:solidFill>
              </a:rPr>
              <a:t>Ideal sinogram</a:t>
            </a:r>
            <a:endParaRPr lang="en-US" sz="2000"/>
          </a:p>
        </p:txBody>
      </p:sp>
      <p:sp>
        <p:nvSpPr>
          <p:cNvPr id="11" name="Rectangle 10"/>
          <p:cNvSpPr/>
          <p:nvPr/>
        </p:nvSpPr>
        <p:spPr>
          <a:xfrm>
            <a:off x="6781800" y="2133600"/>
            <a:ext cx="2057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kern="0" smtClean="0">
                <a:solidFill>
                  <a:sysClr val="windowText" lastClr="000000"/>
                </a:solidFill>
              </a:rPr>
              <a:t>Stochastic data-dependent noise</a:t>
            </a:r>
            <a:endParaRPr lang="en-US" sz="2000"/>
          </a:p>
        </p:txBody>
      </p:sp>
      <p:sp>
        <p:nvSpPr>
          <p:cNvPr id="21" name="Title 1"/>
          <p:cNvSpPr txBox="1">
            <a:spLocks/>
          </p:cNvSpPr>
          <p:nvPr/>
        </p:nvSpPr>
        <p:spPr bwMode="auto">
          <a:xfrm>
            <a:off x="533400" y="152400"/>
            <a:ext cx="7799388" cy="646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rgbClr val="B60009"/>
                </a:solidFill>
                <a:effectLst/>
                <a:uLnTx/>
                <a:uFillTx/>
                <a:latin typeface="+mj-lt"/>
                <a:ea typeface="+mj-ea"/>
                <a:cs typeface="Arial" charset="0"/>
              </a:rPr>
              <a:t>Noise in Low-Dose Reconstruction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B60009"/>
              </a:solidFill>
              <a:effectLst/>
              <a:uLnTx/>
              <a:uFillTx/>
              <a:latin typeface="+mj-lt"/>
              <a:ea typeface="+mj-ea"/>
              <a:cs typeface="Arial" charset="0"/>
            </a:endParaRPr>
          </a:p>
        </p:txBody>
      </p:sp>
      <p:pic>
        <p:nvPicPr>
          <p:cNvPr id="86022" name="Picture 6" descr="C:\N\PhD Talk\Exist_denoise1c.eps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4876800" y="4800600"/>
            <a:ext cx="1651000" cy="1454842"/>
          </a:xfrm>
          <a:prstGeom prst="rect">
            <a:avLst/>
          </a:prstGeom>
          <a:noFill/>
        </p:spPr>
      </p:pic>
      <p:pic>
        <p:nvPicPr>
          <p:cNvPr id="86026" name="Picture 10" descr="C:\N\PhD Talk\Exist_denoise1a.eps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457200" y="4800600"/>
            <a:ext cx="1643009" cy="1447800"/>
          </a:xfrm>
          <a:prstGeom prst="rect">
            <a:avLst/>
          </a:prstGeom>
          <a:noFill/>
        </p:spPr>
      </p:pic>
      <p:pic>
        <p:nvPicPr>
          <p:cNvPr id="86027" name="Picture 11" descr="C:\N\PhD Talk\Exist_denoise1b.eps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2667000" y="4800600"/>
            <a:ext cx="1643009" cy="1447800"/>
          </a:xfrm>
          <a:prstGeom prst="rect">
            <a:avLst/>
          </a:prstGeom>
          <a:noFill/>
        </p:spPr>
      </p:pic>
      <p:graphicFrame>
        <p:nvGraphicFramePr>
          <p:cNvPr id="38" name="Diagram 37"/>
          <p:cNvGraphicFramePr/>
          <p:nvPr/>
        </p:nvGraphicFramePr>
        <p:xfrm>
          <a:off x="457200" y="3124200"/>
          <a:ext cx="8382000" cy="160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pic>
        <p:nvPicPr>
          <p:cNvPr id="220162" name="Picture 2" descr="C:\N\PhD Talk\VisHuma_all.eps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533400" y="685800"/>
            <a:ext cx="8229600" cy="5510730"/>
          </a:xfrm>
          <a:prstGeom prst="rect">
            <a:avLst/>
          </a:prstGeom>
          <a:noFill/>
        </p:spPr>
      </p:pic>
    </p:spTree>
    <p:custDataLst>
      <p:tags r:id="rId1"/>
    </p:custDataLst>
  </p:cSld>
  <p:clrMapOvr>
    <a:masterClrMapping/>
  </p:clrMapOvr>
  <p:transition advTm="1615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0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20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0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34 0.00046 L -0.34167 -0.27731 " pathEditMode="relative" rAng="0" ptsTypes="AA">
                                      <p:cBhvr>
                                        <p:cTn id="14" dur="500" fill="hold"/>
                                        <p:tgtEl>
                                          <p:spTgt spid="86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" y="-13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860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08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09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6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6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6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6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8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87" name="Picture 11" descr="C:\L\PhD Talk\phdt_1b.ep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295400"/>
            <a:ext cx="2667000" cy="1981200"/>
          </a:xfrm>
          <a:prstGeom prst="rect">
            <a:avLst/>
          </a:prstGeom>
          <a:noFill/>
        </p:spPr>
      </p:pic>
      <p:pic>
        <p:nvPicPr>
          <p:cNvPr id="24590" name="Picture 14" descr="C:\L\PhD Talk\phdt_2b.ep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1000" y="1295400"/>
            <a:ext cx="2667000" cy="1981200"/>
          </a:xfrm>
          <a:prstGeom prst="rect">
            <a:avLst/>
          </a:prstGeom>
          <a:noFill/>
        </p:spPr>
      </p:pic>
      <p:pic>
        <p:nvPicPr>
          <p:cNvPr id="24602" name="Picture 26" descr="C:\L\PhD Talk\phdt_1a.ep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10200" y="1143000"/>
            <a:ext cx="3200400" cy="2254986"/>
          </a:xfrm>
          <a:prstGeom prst="rect">
            <a:avLst/>
          </a:prstGeom>
          <a:noFill/>
        </p:spPr>
      </p:pic>
      <p:pic>
        <p:nvPicPr>
          <p:cNvPr id="24601" name="Picture 25" descr="C:\L\PhD Talk\phdt_2a.ep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10200" y="1143000"/>
            <a:ext cx="3200400" cy="2254986"/>
          </a:xfrm>
          <a:prstGeom prst="rect">
            <a:avLst/>
          </a:prstGeom>
          <a:noFill/>
        </p:spPr>
      </p:pic>
      <p:sp>
        <p:nvSpPr>
          <p:cNvPr id="2" name="Title 1"/>
          <p:cNvSpPr txBox="1">
            <a:spLocks/>
          </p:cNvSpPr>
          <p:nvPr/>
        </p:nvSpPr>
        <p:spPr bwMode="auto">
          <a:xfrm>
            <a:off x="533400" y="152400"/>
            <a:ext cx="7799388" cy="646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rgbClr val="B60009"/>
                </a:solidFill>
                <a:effectLst/>
                <a:uLnTx/>
                <a:uFillTx/>
                <a:latin typeface="+mj-lt"/>
                <a:ea typeface="+mj-ea"/>
                <a:cs typeface="Arial" charset="0"/>
              </a:rPr>
              <a:t>Problem of local reconstruction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B60009"/>
              </a:solidFill>
              <a:effectLst/>
              <a:uLnTx/>
              <a:uFillTx/>
              <a:latin typeface="+mj-lt"/>
              <a:ea typeface="+mj-ea"/>
              <a:cs typeface="Arial" charset="0"/>
            </a:endParaRPr>
          </a:p>
        </p:txBody>
      </p:sp>
      <p:grpSp>
        <p:nvGrpSpPr>
          <p:cNvPr id="78" name="Group 77"/>
          <p:cNvGrpSpPr/>
          <p:nvPr/>
        </p:nvGrpSpPr>
        <p:grpSpPr>
          <a:xfrm>
            <a:off x="6019800" y="838200"/>
            <a:ext cx="2141292" cy="3075390"/>
            <a:chOff x="6019800" y="990600"/>
            <a:chExt cx="2141292" cy="3075390"/>
          </a:xfrm>
        </p:grpSpPr>
        <p:cxnSp>
          <p:nvCxnSpPr>
            <p:cNvPr id="53" name="Straight Arrow Connector 52"/>
            <p:cNvCxnSpPr/>
            <p:nvPr/>
          </p:nvCxnSpPr>
          <p:spPr bwMode="auto">
            <a:xfrm rot="5400000">
              <a:off x="5552751" y="1457649"/>
              <a:ext cx="2618190" cy="1684092"/>
            </a:xfrm>
            <a:prstGeom prst="straightConnector1">
              <a:avLst/>
            </a:prstGeom>
            <a:noFill/>
            <a:ln w="28575" cap="flat" cmpd="sng" algn="ctr">
              <a:solidFill>
                <a:srgbClr val="660033">
                  <a:lumMod val="50000"/>
                </a:srgbClr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cxnSp>
          <p:nvCxnSpPr>
            <p:cNvPr id="54" name="Straight Arrow Connector 53"/>
            <p:cNvCxnSpPr/>
            <p:nvPr/>
          </p:nvCxnSpPr>
          <p:spPr bwMode="auto">
            <a:xfrm rot="5400000">
              <a:off x="5705151" y="1610049"/>
              <a:ext cx="2618190" cy="1684092"/>
            </a:xfrm>
            <a:prstGeom prst="straightConnector1">
              <a:avLst/>
            </a:prstGeom>
            <a:noFill/>
            <a:ln w="28575" cap="flat" cmpd="sng" algn="ctr">
              <a:solidFill>
                <a:srgbClr val="660033">
                  <a:lumMod val="50000"/>
                </a:srgbClr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cxnSp>
          <p:nvCxnSpPr>
            <p:cNvPr id="55" name="Straight Arrow Connector 54"/>
            <p:cNvCxnSpPr/>
            <p:nvPr/>
          </p:nvCxnSpPr>
          <p:spPr bwMode="auto">
            <a:xfrm rot="5400000">
              <a:off x="5857551" y="1762449"/>
              <a:ext cx="2618190" cy="1684092"/>
            </a:xfrm>
            <a:prstGeom prst="straightConnector1">
              <a:avLst/>
            </a:prstGeom>
            <a:noFill/>
            <a:ln w="28575" cap="flat" cmpd="sng" algn="ctr">
              <a:solidFill>
                <a:srgbClr val="660033">
                  <a:lumMod val="50000"/>
                </a:srgbClr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cxnSp>
          <p:nvCxnSpPr>
            <p:cNvPr id="56" name="Straight Arrow Connector 55"/>
            <p:cNvCxnSpPr/>
            <p:nvPr/>
          </p:nvCxnSpPr>
          <p:spPr bwMode="auto">
            <a:xfrm rot="5400000">
              <a:off x="6009951" y="1914849"/>
              <a:ext cx="2618190" cy="1684092"/>
            </a:xfrm>
            <a:prstGeom prst="straightConnector1">
              <a:avLst/>
            </a:prstGeom>
            <a:noFill/>
            <a:ln w="28575" cap="flat" cmpd="sng" algn="ctr">
              <a:solidFill>
                <a:srgbClr val="660033">
                  <a:lumMod val="50000"/>
                </a:srgbClr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</p:grpSp>
      <p:grpSp>
        <p:nvGrpSpPr>
          <p:cNvPr id="79" name="Group 78"/>
          <p:cNvGrpSpPr/>
          <p:nvPr/>
        </p:nvGrpSpPr>
        <p:grpSpPr>
          <a:xfrm>
            <a:off x="5562600" y="381000"/>
            <a:ext cx="3360492" cy="4294590"/>
            <a:chOff x="5562600" y="533400"/>
            <a:chExt cx="3360492" cy="4294590"/>
          </a:xfrm>
        </p:grpSpPr>
        <p:cxnSp>
          <p:nvCxnSpPr>
            <p:cNvPr id="8" name="Straight Arrow Connector 7"/>
            <p:cNvCxnSpPr/>
            <p:nvPr/>
          </p:nvCxnSpPr>
          <p:spPr bwMode="auto">
            <a:xfrm rot="5400000">
              <a:off x="5095551" y="1000449"/>
              <a:ext cx="2618190" cy="1684092"/>
            </a:xfrm>
            <a:prstGeom prst="straightConnector1">
              <a:avLst/>
            </a:prstGeom>
            <a:noFill/>
            <a:ln w="28575" cap="flat" cmpd="sng" algn="ctr">
              <a:solidFill>
                <a:srgbClr val="660033">
                  <a:lumMod val="50000"/>
                </a:srgbClr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cxnSp>
          <p:nvCxnSpPr>
            <p:cNvPr id="25" name="Straight Arrow Connector 24"/>
            <p:cNvCxnSpPr/>
            <p:nvPr/>
          </p:nvCxnSpPr>
          <p:spPr bwMode="auto">
            <a:xfrm rot="5400000">
              <a:off x="6314751" y="2219649"/>
              <a:ext cx="2618190" cy="1684092"/>
            </a:xfrm>
            <a:prstGeom prst="straightConnector1">
              <a:avLst/>
            </a:prstGeom>
            <a:noFill/>
            <a:ln w="28575" cap="flat" cmpd="sng" algn="ctr">
              <a:solidFill>
                <a:srgbClr val="660033">
                  <a:lumMod val="50000"/>
                </a:srgbClr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cxnSp>
          <p:nvCxnSpPr>
            <p:cNvPr id="26" name="Straight Arrow Connector 25"/>
            <p:cNvCxnSpPr/>
            <p:nvPr/>
          </p:nvCxnSpPr>
          <p:spPr bwMode="auto">
            <a:xfrm rot="5400000">
              <a:off x="6467151" y="2372049"/>
              <a:ext cx="2618190" cy="1684092"/>
            </a:xfrm>
            <a:prstGeom prst="straightConnector1">
              <a:avLst/>
            </a:prstGeom>
            <a:noFill/>
            <a:ln w="28575" cap="flat" cmpd="sng" algn="ctr">
              <a:solidFill>
                <a:srgbClr val="660033">
                  <a:lumMod val="50000"/>
                </a:srgbClr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cxnSp>
          <p:nvCxnSpPr>
            <p:cNvPr id="27" name="Straight Arrow Connector 26"/>
            <p:cNvCxnSpPr/>
            <p:nvPr/>
          </p:nvCxnSpPr>
          <p:spPr bwMode="auto">
            <a:xfrm rot="5400000">
              <a:off x="6619551" y="2524449"/>
              <a:ext cx="2618190" cy="1684092"/>
            </a:xfrm>
            <a:prstGeom prst="straightConnector1">
              <a:avLst/>
            </a:prstGeom>
            <a:noFill/>
            <a:ln w="28575" cap="flat" cmpd="sng" algn="ctr">
              <a:solidFill>
                <a:srgbClr val="660033">
                  <a:lumMod val="50000"/>
                </a:srgbClr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cxnSp>
          <p:nvCxnSpPr>
            <p:cNvPr id="51" name="Straight Arrow Connector 50"/>
            <p:cNvCxnSpPr/>
            <p:nvPr/>
          </p:nvCxnSpPr>
          <p:spPr bwMode="auto">
            <a:xfrm rot="5400000">
              <a:off x="5247951" y="1152849"/>
              <a:ext cx="2618190" cy="1684092"/>
            </a:xfrm>
            <a:prstGeom prst="straightConnector1">
              <a:avLst/>
            </a:prstGeom>
            <a:noFill/>
            <a:ln w="28575" cap="flat" cmpd="sng" algn="ctr">
              <a:solidFill>
                <a:srgbClr val="660033">
                  <a:lumMod val="50000"/>
                </a:srgbClr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cxnSp>
          <p:nvCxnSpPr>
            <p:cNvPr id="52" name="Straight Arrow Connector 51"/>
            <p:cNvCxnSpPr/>
            <p:nvPr/>
          </p:nvCxnSpPr>
          <p:spPr bwMode="auto">
            <a:xfrm rot="5400000">
              <a:off x="5400351" y="1305249"/>
              <a:ext cx="2618190" cy="1684092"/>
            </a:xfrm>
            <a:prstGeom prst="straightConnector1">
              <a:avLst/>
            </a:prstGeom>
            <a:noFill/>
            <a:ln w="28575" cap="flat" cmpd="sng" algn="ctr">
              <a:solidFill>
                <a:srgbClr val="660033">
                  <a:lumMod val="50000"/>
                </a:srgbClr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cxnSp>
          <p:nvCxnSpPr>
            <p:cNvPr id="57" name="Straight Arrow Connector 56"/>
            <p:cNvCxnSpPr/>
            <p:nvPr/>
          </p:nvCxnSpPr>
          <p:spPr bwMode="auto">
            <a:xfrm rot="5400000">
              <a:off x="6162351" y="2067249"/>
              <a:ext cx="2618190" cy="1684092"/>
            </a:xfrm>
            <a:prstGeom prst="straightConnector1">
              <a:avLst/>
            </a:prstGeom>
            <a:noFill/>
            <a:ln w="28575" cap="flat" cmpd="sng" algn="ctr">
              <a:solidFill>
                <a:srgbClr val="660033">
                  <a:lumMod val="50000"/>
                </a:srgbClr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  <p:cxnSp>
          <p:nvCxnSpPr>
            <p:cNvPr id="59" name="Straight Arrow Connector 58"/>
            <p:cNvCxnSpPr/>
            <p:nvPr/>
          </p:nvCxnSpPr>
          <p:spPr bwMode="auto">
            <a:xfrm rot="5400000">
              <a:off x="6771951" y="2676849"/>
              <a:ext cx="2618190" cy="1684092"/>
            </a:xfrm>
            <a:prstGeom prst="straightConnector1">
              <a:avLst/>
            </a:prstGeom>
            <a:noFill/>
            <a:ln w="28575" cap="flat" cmpd="sng" algn="ctr">
              <a:solidFill>
                <a:srgbClr val="660033">
                  <a:lumMod val="50000"/>
                </a:srgbClr>
              </a:solidFill>
              <a:prstDash val="solid"/>
              <a:round/>
              <a:headEnd type="none" w="sm" len="sm"/>
              <a:tailEnd type="arrow"/>
            </a:ln>
            <a:effectLst/>
          </p:spPr>
        </p:cxnSp>
      </p:grpSp>
      <p:sp>
        <p:nvSpPr>
          <p:cNvPr id="73" name="Freeform 72"/>
          <p:cNvSpPr/>
          <p:nvPr/>
        </p:nvSpPr>
        <p:spPr>
          <a:xfrm>
            <a:off x="3114675" y="1281110"/>
            <a:ext cx="3600450" cy="1109663"/>
          </a:xfrm>
          <a:custGeom>
            <a:avLst/>
            <a:gdLst>
              <a:gd name="connsiteX0" fmla="*/ 3676650 w 3676650"/>
              <a:gd name="connsiteY0" fmla="*/ 750887 h 1084262"/>
              <a:gd name="connsiteX1" fmla="*/ 2295525 w 3676650"/>
              <a:gd name="connsiteY1" fmla="*/ 55562 h 1084262"/>
              <a:gd name="connsiteX2" fmla="*/ 0 w 3676650"/>
              <a:gd name="connsiteY2" fmla="*/ 1084262 h 1084262"/>
              <a:gd name="connsiteX3" fmla="*/ 0 w 3676650"/>
              <a:gd name="connsiteY3" fmla="*/ 1084262 h 1084262"/>
              <a:gd name="connsiteX4" fmla="*/ 0 w 3676650"/>
              <a:gd name="connsiteY4" fmla="*/ 1084262 h 1084262"/>
              <a:gd name="connsiteX5" fmla="*/ 0 w 3676650"/>
              <a:gd name="connsiteY5" fmla="*/ 1084262 h 1084262"/>
              <a:gd name="connsiteX6" fmla="*/ 0 w 3676650"/>
              <a:gd name="connsiteY6" fmla="*/ 1084262 h 1084262"/>
              <a:gd name="connsiteX0" fmla="*/ 3676650 w 3676650"/>
              <a:gd name="connsiteY0" fmla="*/ 750888 h 1084263"/>
              <a:gd name="connsiteX1" fmla="*/ 2295525 w 3676650"/>
              <a:gd name="connsiteY1" fmla="*/ 55563 h 1084263"/>
              <a:gd name="connsiteX2" fmla="*/ 0 w 3676650"/>
              <a:gd name="connsiteY2" fmla="*/ 1084263 h 1084263"/>
              <a:gd name="connsiteX3" fmla="*/ 0 w 3676650"/>
              <a:gd name="connsiteY3" fmla="*/ 1084263 h 1084263"/>
              <a:gd name="connsiteX4" fmla="*/ 0 w 3676650"/>
              <a:gd name="connsiteY4" fmla="*/ 1084263 h 1084263"/>
              <a:gd name="connsiteX5" fmla="*/ 0 w 3676650"/>
              <a:gd name="connsiteY5" fmla="*/ 1084263 h 1084263"/>
              <a:gd name="connsiteX6" fmla="*/ 0 w 3676650"/>
              <a:gd name="connsiteY6" fmla="*/ 1084263 h 1084263"/>
              <a:gd name="connsiteX0" fmla="*/ 3676650 w 3821898"/>
              <a:gd name="connsiteY0" fmla="*/ 776942 h 1110317"/>
              <a:gd name="connsiteX1" fmla="*/ 3591711 w 3821898"/>
              <a:gd name="connsiteY1" fmla="*/ 620615 h 1110317"/>
              <a:gd name="connsiteX2" fmla="*/ 2295525 w 3821898"/>
              <a:gd name="connsiteY2" fmla="*/ 81617 h 1110317"/>
              <a:gd name="connsiteX3" fmla="*/ 0 w 3821898"/>
              <a:gd name="connsiteY3" fmla="*/ 1110317 h 1110317"/>
              <a:gd name="connsiteX4" fmla="*/ 0 w 3821898"/>
              <a:gd name="connsiteY4" fmla="*/ 1110317 h 1110317"/>
              <a:gd name="connsiteX5" fmla="*/ 0 w 3821898"/>
              <a:gd name="connsiteY5" fmla="*/ 1110317 h 1110317"/>
              <a:gd name="connsiteX6" fmla="*/ 0 w 3821898"/>
              <a:gd name="connsiteY6" fmla="*/ 1110317 h 1110317"/>
              <a:gd name="connsiteX7" fmla="*/ 0 w 3821898"/>
              <a:gd name="connsiteY7" fmla="*/ 1110317 h 1110317"/>
              <a:gd name="connsiteX0" fmla="*/ 3676650 w 3676650"/>
              <a:gd name="connsiteY0" fmla="*/ 750887 h 1084262"/>
              <a:gd name="connsiteX1" fmla="*/ 2295525 w 3676650"/>
              <a:gd name="connsiteY1" fmla="*/ 55562 h 1084262"/>
              <a:gd name="connsiteX2" fmla="*/ 0 w 3676650"/>
              <a:gd name="connsiteY2" fmla="*/ 1084262 h 1084262"/>
              <a:gd name="connsiteX3" fmla="*/ 0 w 3676650"/>
              <a:gd name="connsiteY3" fmla="*/ 1084262 h 1084262"/>
              <a:gd name="connsiteX4" fmla="*/ 0 w 3676650"/>
              <a:gd name="connsiteY4" fmla="*/ 1084262 h 1084262"/>
              <a:gd name="connsiteX5" fmla="*/ 0 w 3676650"/>
              <a:gd name="connsiteY5" fmla="*/ 1084262 h 1084262"/>
              <a:gd name="connsiteX6" fmla="*/ 0 w 3676650"/>
              <a:gd name="connsiteY6" fmla="*/ 1084262 h 1084262"/>
              <a:gd name="connsiteX0" fmla="*/ 3676650 w 3676650"/>
              <a:gd name="connsiteY0" fmla="*/ 750888 h 1084263"/>
              <a:gd name="connsiteX1" fmla="*/ 2295525 w 3676650"/>
              <a:gd name="connsiteY1" fmla="*/ 55563 h 1084263"/>
              <a:gd name="connsiteX2" fmla="*/ 0 w 3676650"/>
              <a:gd name="connsiteY2" fmla="*/ 1084263 h 1084263"/>
              <a:gd name="connsiteX3" fmla="*/ 0 w 3676650"/>
              <a:gd name="connsiteY3" fmla="*/ 1084263 h 1084263"/>
              <a:gd name="connsiteX4" fmla="*/ 0 w 3676650"/>
              <a:gd name="connsiteY4" fmla="*/ 1084263 h 1084263"/>
              <a:gd name="connsiteX5" fmla="*/ 0 w 3676650"/>
              <a:gd name="connsiteY5" fmla="*/ 1084263 h 1084263"/>
              <a:gd name="connsiteX6" fmla="*/ 0 w 3676650"/>
              <a:gd name="connsiteY6" fmla="*/ 1084263 h 1084263"/>
              <a:gd name="connsiteX0" fmla="*/ 3676650 w 3676650"/>
              <a:gd name="connsiteY0" fmla="*/ 750888 h 1084263"/>
              <a:gd name="connsiteX1" fmla="*/ 2295525 w 3676650"/>
              <a:gd name="connsiteY1" fmla="*/ 55563 h 1084263"/>
              <a:gd name="connsiteX2" fmla="*/ 0 w 3676650"/>
              <a:gd name="connsiteY2" fmla="*/ 1084263 h 1084263"/>
              <a:gd name="connsiteX3" fmla="*/ 0 w 3676650"/>
              <a:gd name="connsiteY3" fmla="*/ 1084263 h 1084263"/>
              <a:gd name="connsiteX4" fmla="*/ 0 w 3676650"/>
              <a:gd name="connsiteY4" fmla="*/ 1084263 h 1084263"/>
              <a:gd name="connsiteX5" fmla="*/ 0 w 3676650"/>
              <a:gd name="connsiteY5" fmla="*/ 1084263 h 1084263"/>
              <a:gd name="connsiteX6" fmla="*/ 0 w 3676650"/>
              <a:gd name="connsiteY6" fmla="*/ 1084263 h 1084263"/>
              <a:gd name="connsiteX0" fmla="*/ 3676650 w 3676650"/>
              <a:gd name="connsiteY0" fmla="*/ 750887 h 1084262"/>
              <a:gd name="connsiteX1" fmla="*/ 2295525 w 3676650"/>
              <a:gd name="connsiteY1" fmla="*/ 55562 h 1084262"/>
              <a:gd name="connsiteX2" fmla="*/ 0 w 3676650"/>
              <a:gd name="connsiteY2" fmla="*/ 1084262 h 1084262"/>
              <a:gd name="connsiteX3" fmla="*/ 0 w 3676650"/>
              <a:gd name="connsiteY3" fmla="*/ 1084262 h 1084262"/>
              <a:gd name="connsiteX4" fmla="*/ 0 w 3676650"/>
              <a:gd name="connsiteY4" fmla="*/ 1084262 h 1084262"/>
              <a:gd name="connsiteX5" fmla="*/ 0 w 3676650"/>
              <a:gd name="connsiteY5" fmla="*/ 1084262 h 1084262"/>
              <a:gd name="connsiteX6" fmla="*/ 0 w 3676650"/>
              <a:gd name="connsiteY6" fmla="*/ 1084262 h 1084262"/>
              <a:gd name="connsiteX0" fmla="*/ 3676650 w 3676764"/>
              <a:gd name="connsiteY0" fmla="*/ 777728 h 1111103"/>
              <a:gd name="connsiteX1" fmla="*/ 3372537 w 3676764"/>
              <a:gd name="connsiteY1" fmla="*/ 616687 h 1111103"/>
              <a:gd name="connsiteX2" fmla="*/ 2295525 w 3676764"/>
              <a:gd name="connsiteY2" fmla="*/ 82403 h 1111103"/>
              <a:gd name="connsiteX3" fmla="*/ 0 w 3676764"/>
              <a:gd name="connsiteY3" fmla="*/ 1111103 h 1111103"/>
              <a:gd name="connsiteX4" fmla="*/ 0 w 3676764"/>
              <a:gd name="connsiteY4" fmla="*/ 1111103 h 1111103"/>
              <a:gd name="connsiteX5" fmla="*/ 0 w 3676764"/>
              <a:gd name="connsiteY5" fmla="*/ 1111103 h 1111103"/>
              <a:gd name="connsiteX6" fmla="*/ 0 w 3676764"/>
              <a:gd name="connsiteY6" fmla="*/ 1111103 h 1111103"/>
              <a:gd name="connsiteX7" fmla="*/ 0 w 3676764"/>
              <a:gd name="connsiteY7" fmla="*/ 1111103 h 1111103"/>
              <a:gd name="connsiteX0" fmla="*/ 3676650 w 3676764"/>
              <a:gd name="connsiteY0" fmla="*/ 777728 h 1111103"/>
              <a:gd name="connsiteX1" fmla="*/ 3372537 w 3676764"/>
              <a:gd name="connsiteY1" fmla="*/ 616687 h 1111103"/>
              <a:gd name="connsiteX2" fmla="*/ 2295525 w 3676764"/>
              <a:gd name="connsiteY2" fmla="*/ 82403 h 1111103"/>
              <a:gd name="connsiteX3" fmla="*/ 0 w 3676764"/>
              <a:gd name="connsiteY3" fmla="*/ 1111103 h 1111103"/>
              <a:gd name="connsiteX4" fmla="*/ 0 w 3676764"/>
              <a:gd name="connsiteY4" fmla="*/ 1111103 h 1111103"/>
              <a:gd name="connsiteX5" fmla="*/ 0 w 3676764"/>
              <a:gd name="connsiteY5" fmla="*/ 1111103 h 1111103"/>
              <a:gd name="connsiteX6" fmla="*/ 0 w 3676764"/>
              <a:gd name="connsiteY6" fmla="*/ 1111103 h 1111103"/>
              <a:gd name="connsiteX7" fmla="*/ 0 w 3676764"/>
              <a:gd name="connsiteY7" fmla="*/ 1111103 h 1111103"/>
              <a:gd name="connsiteX0" fmla="*/ 3600450 w 3602724"/>
              <a:gd name="connsiteY0" fmla="*/ 701528 h 1111103"/>
              <a:gd name="connsiteX1" fmla="*/ 3372537 w 3602724"/>
              <a:gd name="connsiteY1" fmla="*/ 616687 h 1111103"/>
              <a:gd name="connsiteX2" fmla="*/ 2295525 w 3602724"/>
              <a:gd name="connsiteY2" fmla="*/ 82403 h 1111103"/>
              <a:gd name="connsiteX3" fmla="*/ 0 w 3602724"/>
              <a:gd name="connsiteY3" fmla="*/ 1111103 h 1111103"/>
              <a:gd name="connsiteX4" fmla="*/ 0 w 3602724"/>
              <a:gd name="connsiteY4" fmla="*/ 1111103 h 1111103"/>
              <a:gd name="connsiteX5" fmla="*/ 0 w 3602724"/>
              <a:gd name="connsiteY5" fmla="*/ 1111103 h 1111103"/>
              <a:gd name="connsiteX6" fmla="*/ 0 w 3602724"/>
              <a:gd name="connsiteY6" fmla="*/ 1111103 h 1111103"/>
              <a:gd name="connsiteX7" fmla="*/ 0 w 3602724"/>
              <a:gd name="connsiteY7" fmla="*/ 1111103 h 1111103"/>
              <a:gd name="connsiteX0" fmla="*/ 3600450 w 3644556"/>
              <a:gd name="connsiteY0" fmla="*/ 701528 h 1111103"/>
              <a:gd name="connsiteX1" fmla="*/ 3372537 w 3644556"/>
              <a:gd name="connsiteY1" fmla="*/ 616687 h 1111103"/>
              <a:gd name="connsiteX2" fmla="*/ 2295525 w 3644556"/>
              <a:gd name="connsiteY2" fmla="*/ 82403 h 1111103"/>
              <a:gd name="connsiteX3" fmla="*/ 0 w 3644556"/>
              <a:gd name="connsiteY3" fmla="*/ 1111103 h 1111103"/>
              <a:gd name="connsiteX4" fmla="*/ 0 w 3644556"/>
              <a:gd name="connsiteY4" fmla="*/ 1111103 h 1111103"/>
              <a:gd name="connsiteX5" fmla="*/ 0 w 3644556"/>
              <a:gd name="connsiteY5" fmla="*/ 1111103 h 1111103"/>
              <a:gd name="connsiteX6" fmla="*/ 0 w 3644556"/>
              <a:gd name="connsiteY6" fmla="*/ 1111103 h 1111103"/>
              <a:gd name="connsiteX7" fmla="*/ 0 w 3644556"/>
              <a:gd name="connsiteY7" fmla="*/ 1111103 h 1111103"/>
              <a:gd name="connsiteX0" fmla="*/ 3600450 w 3644556"/>
              <a:gd name="connsiteY0" fmla="*/ 728237 h 1137812"/>
              <a:gd name="connsiteX1" fmla="*/ 3372537 w 3644556"/>
              <a:gd name="connsiteY1" fmla="*/ 643396 h 1137812"/>
              <a:gd name="connsiteX2" fmla="*/ 3447166 w 3644556"/>
              <a:gd name="connsiteY2" fmla="*/ 483141 h 1137812"/>
              <a:gd name="connsiteX3" fmla="*/ 2295525 w 3644556"/>
              <a:gd name="connsiteY3" fmla="*/ 109112 h 1137812"/>
              <a:gd name="connsiteX4" fmla="*/ 0 w 3644556"/>
              <a:gd name="connsiteY4" fmla="*/ 1137812 h 1137812"/>
              <a:gd name="connsiteX5" fmla="*/ 0 w 3644556"/>
              <a:gd name="connsiteY5" fmla="*/ 1137812 h 1137812"/>
              <a:gd name="connsiteX6" fmla="*/ 0 w 3644556"/>
              <a:gd name="connsiteY6" fmla="*/ 1137812 h 1137812"/>
              <a:gd name="connsiteX7" fmla="*/ 0 w 3644556"/>
              <a:gd name="connsiteY7" fmla="*/ 1137812 h 1137812"/>
              <a:gd name="connsiteX8" fmla="*/ 0 w 3644556"/>
              <a:gd name="connsiteY8" fmla="*/ 1137812 h 1137812"/>
              <a:gd name="connsiteX0" fmla="*/ 3600450 w 3664654"/>
              <a:gd name="connsiteY0" fmla="*/ 728237 h 1137812"/>
              <a:gd name="connsiteX1" fmla="*/ 3447166 w 3664654"/>
              <a:gd name="connsiteY1" fmla="*/ 483141 h 1137812"/>
              <a:gd name="connsiteX2" fmla="*/ 2295525 w 3664654"/>
              <a:gd name="connsiteY2" fmla="*/ 109112 h 1137812"/>
              <a:gd name="connsiteX3" fmla="*/ 0 w 3664654"/>
              <a:gd name="connsiteY3" fmla="*/ 1137812 h 1137812"/>
              <a:gd name="connsiteX4" fmla="*/ 0 w 3664654"/>
              <a:gd name="connsiteY4" fmla="*/ 1137812 h 1137812"/>
              <a:gd name="connsiteX5" fmla="*/ 0 w 3664654"/>
              <a:gd name="connsiteY5" fmla="*/ 1137812 h 1137812"/>
              <a:gd name="connsiteX6" fmla="*/ 0 w 3664654"/>
              <a:gd name="connsiteY6" fmla="*/ 1137812 h 1137812"/>
              <a:gd name="connsiteX7" fmla="*/ 0 w 3664654"/>
              <a:gd name="connsiteY7" fmla="*/ 1137812 h 1137812"/>
              <a:gd name="connsiteX0" fmla="*/ 3600450 w 3600450"/>
              <a:gd name="connsiteY0" fmla="*/ 687387 h 1096962"/>
              <a:gd name="connsiteX1" fmla="*/ 2295525 w 3600450"/>
              <a:gd name="connsiteY1" fmla="*/ 68262 h 1096962"/>
              <a:gd name="connsiteX2" fmla="*/ 0 w 3600450"/>
              <a:gd name="connsiteY2" fmla="*/ 1096962 h 1096962"/>
              <a:gd name="connsiteX3" fmla="*/ 0 w 3600450"/>
              <a:gd name="connsiteY3" fmla="*/ 1096962 h 1096962"/>
              <a:gd name="connsiteX4" fmla="*/ 0 w 3600450"/>
              <a:gd name="connsiteY4" fmla="*/ 1096962 h 1096962"/>
              <a:gd name="connsiteX5" fmla="*/ 0 w 3600450"/>
              <a:gd name="connsiteY5" fmla="*/ 1096962 h 1096962"/>
              <a:gd name="connsiteX6" fmla="*/ 0 w 3600450"/>
              <a:gd name="connsiteY6" fmla="*/ 1096962 h 1096962"/>
              <a:gd name="connsiteX0" fmla="*/ 3600450 w 3600450"/>
              <a:gd name="connsiteY0" fmla="*/ 687388 h 1096963"/>
              <a:gd name="connsiteX1" fmla="*/ 2295525 w 3600450"/>
              <a:gd name="connsiteY1" fmla="*/ 68263 h 1096963"/>
              <a:gd name="connsiteX2" fmla="*/ 0 w 3600450"/>
              <a:gd name="connsiteY2" fmla="*/ 1096963 h 1096963"/>
              <a:gd name="connsiteX3" fmla="*/ 0 w 3600450"/>
              <a:gd name="connsiteY3" fmla="*/ 1096963 h 1096963"/>
              <a:gd name="connsiteX4" fmla="*/ 0 w 3600450"/>
              <a:gd name="connsiteY4" fmla="*/ 1096963 h 1096963"/>
              <a:gd name="connsiteX5" fmla="*/ 0 w 3600450"/>
              <a:gd name="connsiteY5" fmla="*/ 1096963 h 1096963"/>
              <a:gd name="connsiteX6" fmla="*/ 0 w 3600450"/>
              <a:gd name="connsiteY6" fmla="*/ 1096963 h 1096963"/>
              <a:gd name="connsiteX0" fmla="*/ 3600450 w 3600450"/>
              <a:gd name="connsiteY0" fmla="*/ 687388 h 1096963"/>
              <a:gd name="connsiteX1" fmla="*/ 2295525 w 3600450"/>
              <a:gd name="connsiteY1" fmla="*/ 68263 h 1096963"/>
              <a:gd name="connsiteX2" fmla="*/ 0 w 3600450"/>
              <a:gd name="connsiteY2" fmla="*/ 1096963 h 1096963"/>
              <a:gd name="connsiteX3" fmla="*/ 0 w 3600450"/>
              <a:gd name="connsiteY3" fmla="*/ 1096963 h 1096963"/>
              <a:gd name="connsiteX4" fmla="*/ 0 w 3600450"/>
              <a:gd name="connsiteY4" fmla="*/ 1096963 h 1096963"/>
              <a:gd name="connsiteX5" fmla="*/ 0 w 3600450"/>
              <a:gd name="connsiteY5" fmla="*/ 1096963 h 1096963"/>
              <a:gd name="connsiteX6" fmla="*/ 0 w 3600450"/>
              <a:gd name="connsiteY6" fmla="*/ 1096963 h 1096963"/>
              <a:gd name="connsiteX0" fmla="*/ 3600450 w 3600450"/>
              <a:gd name="connsiteY0" fmla="*/ 687387 h 1096962"/>
              <a:gd name="connsiteX1" fmla="*/ 2295525 w 3600450"/>
              <a:gd name="connsiteY1" fmla="*/ 68262 h 1096962"/>
              <a:gd name="connsiteX2" fmla="*/ 0 w 3600450"/>
              <a:gd name="connsiteY2" fmla="*/ 1096962 h 1096962"/>
              <a:gd name="connsiteX3" fmla="*/ 0 w 3600450"/>
              <a:gd name="connsiteY3" fmla="*/ 1096962 h 1096962"/>
              <a:gd name="connsiteX4" fmla="*/ 0 w 3600450"/>
              <a:gd name="connsiteY4" fmla="*/ 1096962 h 1096962"/>
              <a:gd name="connsiteX5" fmla="*/ 0 w 3600450"/>
              <a:gd name="connsiteY5" fmla="*/ 1096962 h 1096962"/>
              <a:gd name="connsiteX6" fmla="*/ 0 w 3600450"/>
              <a:gd name="connsiteY6" fmla="*/ 1096962 h 1096962"/>
              <a:gd name="connsiteX0" fmla="*/ 3600450 w 3600450"/>
              <a:gd name="connsiteY0" fmla="*/ 687387 h 1096962"/>
              <a:gd name="connsiteX1" fmla="*/ 1838325 w 3600450"/>
              <a:gd name="connsiteY1" fmla="*/ 68262 h 1096962"/>
              <a:gd name="connsiteX2" fmla="*/ 0 w 3600450"/>
              <a:gd name="connsiteY2" fmla="*/ 1096962 h 1096962"/>
              <a:gd name="connsiteX3" fmla="*/ 0 w 3600450"/>
              <a:gd name="connsiteY3" fmla="*/ 1096962 h 1096962"/>
              <a:gd name="connsiteX4" fmla="*/ 0 w 3600450"/>
              <a:gd name="connsiteY4" fmla="*/ 1096962 h 1096962"/>
              <a:gd name="connsiteX5" fmla="*/ 0 w 3600450"/>
              <a:gd name="connsiteY5" fmla="*/ 1096962 h 1096962"/>
              <a:gd name="connsiteX6" fmla="*/ 0 w 3600450"/>
              <a:gd name="connsiteY6" fmla="*/ 1096962 h 1096962"/>
              <a:gd name="connsiteX0" fmla="*/ 3600450 w 3600450"/>
              <a:gd name="connsiteY0" fmla="*/ 623888 h 1109663"/>
              <a:gd name="connsiteX1" fmla="*/ 1838325 w 3600450"/>
              <a:gd name="connsiteY1" fmla="*/ 80963 h 1109663"/>
              <a:gd name="connsiteX2" fmla="*/ 0 w 3600450"/>
              <a:gd name="connsiteY2" fmla="*/ 1109663 h 1109663"/>
              <a:gd name="connsiteX3" fmla="*/ 0 w 3600450"/>
              <a:gd name="connsiteY3" fmla="*/ 1109663 h 1109663"/>
              <a:gd name="connsiteX4" fmla="*/ 0 w 3600450"/>
              <a:gd name="connsiteY4" fmla="*/ 1109663 h 1109663"/>
              <a:gd name="connsiteX5" fmla="*/ 0 w 3600450"/>
              <a:gd name="connsiteY5" fmla="*/ 1109663 h 1109663"/>
              <a:gd name="connsiteX6" fmla="*/ 0 w 3600450"/>
              <a:gd name="connsiteY6" fmla="*/ 1109663 h 11096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600450" h="1109663">
                <a:moveTo>
                  <a:pt x="3600450" y="623888"/>
                </a:moveTo>
                <a:cubicBezTo>
                  <a:pt x="3436214" y="403778"/>
                  <a:pt x="2438400" y="0"/>
                  <a:pt x="1838325" y="80963"/>
                </a:cubicBezTo>
                <a:cubicBezTo>
                  <a:pt x="1238250" y="161926"/>
                  <a:pt x="306387" y="938213"/>
                  <a:pt x="0" y="1109663"/>
                </a:cubicBezTo>
                <a:lnTo>
                  <a:pt x="0" y="1109663"/>
                </a:lnTo>
                <a:lnTo>
                  <a:pt x="0" y="1109663"/>
                </a:lnTo>
                <a:lnTo>
                  <a:pt x="0" y="1109663"/>
                </a:lnTo>
                <a:lnTo>
                  <a:pt x="0" y="1109663"/>
                </a:lnTo>
              </a:path>
            </a:pathLst>
          </a:custGeom>
          <a:ln>
            <a:headEnd type="none" w="med" len="med"/>
            <a:tailEnd type="triangle" w="med" len="med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/>
          <p:cNvSpPr/>
          <p:nvPr/>
        </p:nvSpPr>
        <p:spPr>
          <a:xfrm>
            <a:off x="6629400" y="1905000"/>
            <a:ext cx="304800" cy="304800"/>
          </a:xfrm>
          <a:prstGeom prst="ellipse">
            <a:avLst/>
          </a:prstGeom>
          <a:solidFill>
            <a:schemeClr val="accent3">
              <a:alpha val="0"/>
            </a:schemeClr>
          </a:solidFill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/>
          <p:cNvSpPr/>
          <p:nvPr/>
        </p:nvSpPr>
        <p:spPr>
          <a:xfrm>
            <a:off x="3124200" y="838200"/>
            <a:ext cx="2667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kern="0" smtClean="0">
                <a:solidFill>
                  <a:sysClr val="windowText" lastClr="000000"/>
                </a:solidFill>
              </a:rPr>
              <a:t>A point in the image draws a sine.</a:t>
            </a:r>
            <a:endParaRPr lang="en-US" sz="2000"/>
          </a:p>
        </p:txBody>
      </p:sp>
      <p:sp>
        <p:nvSpPr>
          <p:cNvPr id="83" name="Rectangle 82"/>
          <p:cNvSpPr/>
          <p:nvPr/>
        </p:nvSpPr>
        <p:spPr>
          <a:xfrm>
            <a:off x="381000" y="3962400"/>
            <a:ext cx="61722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kern="0" smtClean="0">
                <a:solidFill>
                  <a:sysClr val="windowText" lastClr="000000"/>
                </a:solidFill>
              </a:rPr>
              <a:t>Points outside the ROI contribute to its </a:t>
            </a:r>
            <a:r>
              <a:rPr lang="en-US" sz="2000" kern="0" smtClean="0">
                <a:solidFill>
                  <a:sysClr val="windowText" lastClr="000000"/>
                </a:solidFill>
              </a:rPr>
              <a:t>projections.</a:t>
            </a:r>
            <a:r>
              <a:rPr lang="en-US" sz="2000" kern="0" smtClean="0">
                <a:solidFill>
                  <a:sysClr val="windowText" lastClr="000000"/>
                </a:solidFill>
              </a:rPr>
              <a:t/>
            </a:r>
            <a:br>
              <a:rPr lang="en-US" sz="2000" kern="0" smtClean="0">
                <a:solidFill>
                  <a:sysClr val="windowText" lastClr="000000"/>
                </a:solidFill>
              </a:rPr>
            </a:br>
            <a:r>
              <a:rPr lang="en-US" sz="2000" kern="0" smtClean="0">
                <a:solidFill>
                  <a:sysClr val="windowText" lastClr="000000"/>
                </a:solidFill>
              </a:rPr>
              <a:t>ROI is not uniquely determined from the truncated data.</a:t>
            </a:r>
            <a:endParaRPr lang="en-US" sz="2000"/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73" grpId="1" animBg="1"/>
      <p:bldP spid="74" grpId="0" animBg="1"/>
      <p:bldP spid="74" grpId="1" animBg="1"/>
      <p:bldP spid="75" grpId="0"/>
      <p:bldP spid="75" grpId="1"/>
      <p:bldP spid="8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14" name="Picture 38" descr="C:\L\PhD Talk\phdt_6a.ep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57600" y="2590800"/>
            <a:ext cx="1828800" cy="1874142"/>
          </a:xfrm>
          <a:prstGeom prst="rect">
            <a:avLst/>
          </a:prstGeom>
          <a:noFill/>
        </p:spPr>
      </p:pic>
      <p:pic>
        <p:nvPicPr>
          <p:cNvPr id="83971" name="Picture 3" descr="C:\L\PhD Talk\phdt_1e.ep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8400" y="609600"/>
            <a:ext cx="1828800" cy="1874142"/>
          </a:xfrm>
          <a:prstGeom prst="rect">
            <a:avLst/>
          </a:prstGeom>
          <a:noFill/>
        </p:spPr>
      </p:pic>
      <p:pic>
        <p:nvPicPr>
          <p:cNvPr id="24613" name="Picture 37" descr="C:\L\PhD Talk\phdt_5a.ep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57600" y="4572000"/>
            <a:ext cx="1828800" cy="1874142"/>
          </a:xfrm>
          <a:prstGeom prst="rect">
            <a:avLst/>
          </a:prstGeom>
          <a:noFill/>
        </p:spPr>
      </p:pic>
      <p:pic>
        <p:nvPicPr>
          <p:cNvPr id="24590" name="Picture 14" descr="C:\L\PhD Talk\phdt_2b.ep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81000" y="685800"/>
            <a:ext cx="2438400" cy="1811383"/>
          </a:xfrm>
          <a:prstGeom prst="rect">
            <a:avLst/>
          </a:prstGeom>
          <a:noFill/>
        </p:spPr>
      </p:pic>
      <p:pic>
        <p:nvPicPr>
          <p:cNvPr id="24618" name="Picture 42" descr="C:\L\PhD Talk\phdt_5b.ep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1000" y="2590800"/>
            <a:ext cx="2438400" cy="1811382"/>
          </a:xfrm>
          <a:prstGeom prst="rect">
            <a:avLst/>
          </a:prstGeom>
          <a:noFill/>
        </p:spPr>
      </p:pic>
      <p:pic>
        <p:nvPicPr>
          <p:cNvPr id="24619" name="Picture 43" descr="C:\L\PhD Talk\phdt_6b.eps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81000" y="4572000"/>
            <a:ext cx="2487385" cy="1828800"/>
          </a:xfrm>
          <a:prstGeom prst="rect">
            <a:avLst/>
          </a:prstGeom>
          <a:noFill/>
        </p:spPr>
      </p:pic>
      <p:sp>
        <p:nvSpPr>
          <p:cNvPr id="2" name="Title 1"/>
          <p:cNvSpPr txBox="1">
            <a:spLocks/>
          </p:cNvSpPr>
          <p:nvPr/>
        </p:nvSpPr>
        <p:spPr bwMode="auto">
          <a:xfrm>
            <a:off x="533400" y="152400"/>
            <a:ext cx="7799388" cy="646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smtClean="0">
                <a:ln>
                  <a:noFill/>
                </a:ln>
                <a:solidFill>
                  <a:srgbClr val="B60009"/>
                </a:solidFill>
                <a:effectLst/>
                <a:uLnTx/>
                <a:uFillTx/>
                <a:latin typeface="+mj-lt"/>
                <a:ea typeface="+mj-ea"/>
                <a:cs typeface="Arial" charset="0"/>
              </a:rPr>
              <a:t>Problem of local reconstruction</a:t>
            </a:r>
            <a:endParaRPr kumimoji="0" lang="en-US" sz="3600" b="0" i="0" u="none" strike="noStrike" kern="0" cap="none" spc="0" normalizeH="0" baseline="0" noProof="0">
              <a:ln>
                <a:noFill/>
              </a:ln>
              <a:solidFill>
                <a:srgbClr val="B60009"/>
              </a:solidFill>
              <a:effectLst/>
              <a:uLnTx/>
              <a:uFillTx/>
              <a:latin typeface="+mj-lt"/>
              <a:ea typeface="+mj-ea"/>
              <a:cs typeface="Arial" charset="0"/>
            </a:endParaRPr>
          </a:p>
        </p:txBody>
      </p:sp>
      <p:pic>
        <p:nvPicPr>
          <p:cNvPr id="24612" name="Picture 36" descr="C:\L\PhD Talk\phdt_3a.eps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657600" y="685800"/>
            <a:ext cx="1784555" cy="1828800"/>
          </a:xfrm>
          <a:prstGeom prst="rect">
            <a:avLst/>
          </a:prstGeom>
          <a:noFill/>
        </p:spPr>
      </p:pic>
      <p:sp>
        <p:nvSpPr>
          <p:cNvPr id="109" name="Rectangle 108"/>
          <p:cNvSpPr/>
          <p:nvPr/>
        </p:nvSpPr>
        <p:spPr>
          <a:xfrm>
            <a:off x="5943600" y="3886200"/>
            <a:ext cx="29718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kern="0" smtClean="0">
                <a:solidFill>
                  <a:sysClr val="windowText" lastClr="000000"/>
                </a:solidFill>
              </a:rPr>
              <a:t>Basic </a:t>
            </a:r>
            <a:r>
              <a:rPr lang="en-US" sz="2000" kern="0" err="1" smtClean="0">
                <a:solidFill>
                  <a:sysClr val="windowText" lastClr="000000"/>
                </a:solidFill>
              </a:rPr>
              <a:t>sinogram</a:t>
            </a:r>
            <a:r>
              <a:rPr lang="en-US" sz="2000" kern="0" smtClean="0">
                <a:solidFill>
                  <a:sysClr val="windowText" lastClr="000000"/>
                </a:solidFill>
              </a:rPr>
              <a:t> completion: duplicate the margins.</a:t>
            </a:r>
            <a:endParaRPr lang="en-US" sz="2000"/>
          </a:p>
        </p:txBody>
      </p:sp>
      <p:sp>
        <p:nvSpPr>
          <p:cNvPr id="110" name="Rectangle 109"/>
          <p:cNvSpPr/>
          <p:nvPr/>
        </p:nvSpPr>
        <p:spPr>
          <a:xfrm>
            <a:off x="5943600" y="2667000"/>
            <a:ext cx="28194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kern="0" smtClean="0">
                <a:solidFill>
                  <a:sysClr val="windowText" lastClr="000000"/>
                </a:solidFill>
              </a:rPr>
              <a:t>FBP reconstruction from zero-padded truncated projections</a:t>
            </a:r>
            <a:endParaRPr lang="en-US" sz="2000"/>
          </a:p>
        </p:txBody>
      </p:sp>
      <p:sp>
        <p:nvSpPr>
          <p:cNvPr id="114" name="Rectangle 113"/>
          <p:cNvSpPr/>
          <p:nvPr/>
        </p:nvSpPr>
        <p:spPr>
          <a:xfrm>
            <a:off x="5943600" y="5029200"/>
            <a:ext cx="2514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kern="0" smtClean="0">
                <a:solidFill>
                  <a:sysClr val="windowText" lastClr="000000"/>
                </a:solidFill>
              </a:rPr>
              <a:t>Non-linear sine-based </a:t>
            </a:r>
            <a:r>
              <a:rPr lang="en-US" sz="2000" kern="0" err="1" smtClean="0">
                <a:solidFill>
                  <a:sysClr val="windowText" lastClr="000000"/>
                </a:solidFill>
              </a:rPr>
              <a:t>sinogram</a:t>
            </a:r>
            <a:r>
              <a:rPr lang="en-US" sz="2000" kern="0" smtClean="0">
                <a:solidFill>
                  <a:sysClr val="windowText" lastClr="000000"/>
                </a:solidFill>
              </a:rPr>
              <a:t> completion</a:t>
            </a:r>
            <a:endParaRPr lang="en-US" sz="2000"/>
          </a:p>
        </p:txBody>
      </p:sp>
      <p:cxnSp>
        <p:nvCxnSpPr>
          <p:cNvPr id="35" name="Elbow Connector 34"/>
          <p:cNvCxnSpPr>
            <a:stCxn id="110" idx="1"/>
            <a:endCxn id="24612" idx="3"/>
          </p:cNvCxnSpPr>
          <p:nvPr/>
        </p:nvCxnSpPr>
        <p:spPr>
          <a:xfrm rot="10800000">
            <a:off x="5442156" y="1600200"/>
            <a:ext cx="501445" cy="1574632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endCxn id="24614" idx="3"/>
          </p:cNvCxnSpPr>
          <p:nvPr/>
        </p:nvCxnSpPr>
        <p:spPr>
          <a:xfrm rot="16200000" flipV="1">
            <a:off x="5154836" y="3859436"/>
            <a:ext cx="967929" cy="304800"/>
          </a:xfrm>
          <a:prstGeom prst="bentConnector2">
            <a:avLst/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Elbow Connector 40"/>
          <p:cNvCxnSpPr>
            <a:stCxn id="114" idx="1"/>
            <a:endCxn id="24613" idx="3"/>
          </p:cNvCxnSpPr>
          <p:nvPr/>
        </p:nvCxnSpPr>
        <p:spPr>
          <a:xfrm rot="10800000" flipV="1">
            <a:off x="5486400" y="5383143"/>
            <a:ext cx="457200" cy="125928"/>
          </a:xfrm>
          <a:prstGeom prst="bentConnector3">
            <a:avLst>
              <a:gd name="adj1" fmla="val 50000"/>
            </a:avLst>
          </a:prstGeom>
          <a:ln w="28575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/>
      <p:bldP spid="1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457200" y="838200"/>
          <a:ext cx="8229600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9" name="Rounded Rectangle 8"/>
          <p:cNvSpPr/>
          <p:nvPr/>
        </p:nvSpPr>
        <p:spPr>
          <a:xfrm>
            <a:off x="381000" y="1600200"/>
            <a:ext cx="8382000" cy="7620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e-IL"/>
          </a:p>
        </p:txBody>
      </p:sp>
    </p:spTree>
  </p:cSld>
  <p:clrMapOvr>
    <a:masterClrMapping/>
  </p:clrMapOvr>
  <p:transition advTm="5991"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.5|0.8|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5|55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17|6.9|3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1.9|41.2|4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>
            <a:lumMod val="60000"/>
            <a:lumOff val="40000"/>
            <a:alpha val="65000"/>
          </a:schemeClr>
        </a:solidFill>
        <a:ln>
          <a:solidFill>
            <a:schemeClr val="tx2">
              <a:lumMod val="75000"/>
            </a:schemeClr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3">
            <a:shade val="50000"/>
          </a:schemeClr>
        </a:lnRef>
        <a:fillRef idx="1">
          <a:schemeClr val="accent3"/>
        </a:fillRef>
        <a:effectRef idx="0">
          <a:schemeClr val="accent3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58629</TotalTime>
  <Words>2176</Words>
  <Application>Microsoft Office PowerPoint</Application>
  <PresentationFormat>On-screen Show (4:3)</PresentationFormat>
  <Paragraphs>544</Paragraphs>
  <Slides>47</Slides>
  <Notes>45</Notes>
  <HiddenSlides>2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47</vt:i4>
      </vt:variant>
    </vt:vector>
  </HeadingPairs>
  <TitlesOfParts>
    <vt:vector size="50" baseType="lpstr">
      <vt:lpstr>Office Theme</vt:lpstr>
      <vt:lpstr>Equation</vt:lpstr>
      <vt:lpstr>Microsoft Equation 3.0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Joseph Shtok</dc:creator>
  <cp:lastModifiedBy>Joseph Shtok</cp:lastModifiedBy>
  <cp:revision>757</cp:revision>
  <dcterms:created xsi:type="dcterms:W3CDTF">2011-03-20T19:32:52Z</dcterms:created>
  <dcterms:modified xsi:type="dcterms:W3CDTF">2012-04-05T06:27:40Z</dcterms:modified>
</cp:coreProperties>
</file>